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tags/tag1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88" r:id="rId14"/>
    <p:sldId id="270" r:id="rId15"/>
    <p:sldId id="271" r:id="rId16"/>
    <p:sldId id="272" r:id="rId17"/>
    <p:sldId id="280" r:id="rId18"/>
    <p:sldId id="279" r:id="rId19"/>
    <p:sldId id="281" r:id="rId20"/>
    <p:sldId id="283" r:id="rId21"/>
  </p:sldIdLst>
  <p:sldSz cx="9144000" cy="6858000" type="screen4x3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0073" autoAdjust="0"/>
  </p:normalViewPr>
  <p:slideViewPr>
    <p:cSldViewPr snapToGrid="0" snapToObjects="1">
      <p:cViewPr varScale="1">
        <p:scale>
          <a:sx n="100" d="100"/>
          <a:sy n="100" d="100"/>
        </p:scale>
        <p:origin x="191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4" d="100"/>
          <a:sy n="84" d="100"/>
        </p:scale>
        <p:origin x="391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9190980757035"/>
          <c:y val="3.6813922356091031E-2"/>
          <c:w val="0.81876686710457491"/>
          <c:h val="0.9082384656737184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Longest completed cycle</c:v>
                </c:pt>
              </c:strCache>
            </c:strRef>
          </c:tx>
          <c:spPr>
            <a:solidFill>
              <a:srgbClr val="26ACEE"/>
            </a:solidFill>
            <a:effectLst/>
          </c:spPr>
          <c:invertIfNegative val="0"/>
          <c:dLbls>
            <c:numFmt formatCode="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262626"/>
                    </a:solidFill>
                    <a:latin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Global Market</c:v>
                </c:pt>
                <c:pt idx="1">
                  <c:v>Liquidity</c:v>
                </c:pt>
                <c:pt idx="2">
                  <c:v>Earnings Yield</c:v>
                </c:pt>
                <c:pt idx="3">
                  <c:v>Growth</c:v>
                </c:pt>
                <c:pt idx="4">
                  <c:v>Dividend Yield</c:v>
                </c:pt>
                <c:pt idx="5">
                  <c:v>Volatility</c:v>
                </c:pt>
                <c:pt idx="6">
                  <c:v>Size</c:v>
                </c:pt>
                <c:pt idx="7">
                  <c:v>Book to Price </c:v>
                </c:pt>
                <c:pt idx="8">
                  <c:v>Momentum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5.6</c:v>
                </c:pt>
                <c:pt idx="1">
                  <c:v>5.4</c:v>
                </c:pt>
                <c:pt idx="2">
                  <c:v>5.3</c:v>
                </c:pt>
                <c:pt idx="3">
                  <c:v>4.9000000000000004</c:v>
                </c:pt>
                <c:pt idx="4">
                  <c:v>10.9</c:v>
                </c:pt>
                <c:pt idx="5">
                  <c:v>16.8</c:v>
                </c:pt>
                <c:pt idx="6">
                  <c:v>12.3</c:v>
                </c:pt>
                <c:pt idx="7">
                  <c:v>7.6</c:v>
                </c:pt>
                <c:pt idx="8">
                  <c:v>13.4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34-42A4-BC51-8DECAC01982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-1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262626"/>
                </a:solidFill>
                <a:latin typeface="Montserrat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8"/>
          <c:min val="0"/>
        </c:scaling>
        <c:delete val="0"/>
        <c:axPos val="b"/>
        <c:majorGridlines>
          <c:spPr>
            <a:ln w="6350" cap="flat">
              <a:solidFill>
                <a:srgbClr val="E0E0E0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800" b="0" i="0" u="none" strike="noStrike">
                    <a:solidFill>
                      <a:srgbClr val="92A7BC"/>
                    </a:solidFill>
                    <a:latin typeface="Montserrat"/>
                  </a:defRPr>
                </a:pPr>
                <a:r>
                  <a:rPr lang="en-US" sz="800" b="0" i="0" u="none" strike="noStrike">
                    <a:solidFill>
                      <a:srgbClr val="92A7BC"/>
                    </a:solidFill>
                    <a:latin typeface="Montserrat"/>
                  </a:rPr>
                  <a:t>Years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92A7BC"/>
                </a:solidFill>
                <a:latin typeface="Montserrat"/>
              </a:defRPr>
            </a:pPr>
            <a:endParaRPr lang="en-US"/>
          </a:p>
        </c:txPr>
        <c:crossAx val="2094734554"/>
        <c:crosses val="autoZero"/>
        <c:crossBetween val="between"/>
        <c:majorUnit val="3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7657121563508262"/>
          <c:y val="0.68990133763400052"/>
          <c:w val="0.36273058460285057"/>
          <c:h val="0.12937577079973439"/>
        </c:manualLayout>
      </c:layout>
      <c:overlay val="0"/>
      <c:txPr>
        <a:bodyPr/>
        <a:lstStyle/>
        <a:p>
          <a:pPr>
            <a:defRPr sz="1600">
              <a:solidFill>
                <a:srgbClr val="262626"/>
              </a:solidFill>
              <a:latin typeface="Montserrat"/>
              <a:cs typeface="Montserrat"/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Value leads</c:v>
                </c:pt>
              </c:strCache>
            </c:strRef>
          </c:tx>
          <c:spPr>
            <a:solidFill>
              <a:srgbClr val="3AA36F"/>
            </a:solidFill>
            <a:effectLst/>
          </c:spPr>
          <c:invertIfNegative val="0"/>
          <c:cat>
            <c:strRef>
              <c:f>Sheet1!$A$2:$A$301</c:f>
              <c:strCache>
                <c:ptCount val="300"/>
                <c:pt idx="11">
                  <c:v>2002</c:v>
                </c:pt>
                <c:pt idx="59">
                  <c:v>2006</c:v>
                </c:pt>
                <c:pt idx="107">
                  <c:v>2010</c:v>
                </c:pt>
                <c:pt idx="155">
                  <c:v>2014</c:v>
                </c:pt>
                <c:pt idx="203">
                  <c:v>2018</c:v>
                </c:pt>
                <c:pt idx="251">
                  <c:v>2022</c:v>
                </c:pt>
                <c:pt idx="299">
                  <c:v>2026</c:v>
                </c:pt>
              </c:strCache>
            </c:strRef>
          </c:cat>
          <c:val>
            <c:numRef>
              <c:f>Sheet1!$B$2:$B$301</c:f>
              <c:numCache>
                <c:formatCode>General</c:formatCode>
                <c:ptCount val="300"/>
                <c:pt idx="0">
                  <c:v>8.93</c:v>
                </c:pt>
                <c:pt idx="1">
                  <c:v>7.42</c:v>
                </c:pt>
                <c:pt idx="2">
                  <c:v>11.51</c:v>
                </c:pt>
                <c:pt idx="3">
                  <c:v>10.35</c:v>
                </c:pt>
                <c:pt idx="4">
                  <c:v>13.07</c:v>
                </c:pt>
                <c:pt idx="5">
                  <c:v>15.74</c:v>
                </c:pt>
                <c:pt idx="6">
                  <c:v>22.92</c:v>
                </c:pt>
                <c:pt idx="7">
                  <c:v>26.9</c:v>
                </c:pt>
                <c:pt idx="8">
                  <c:v>29.7</c:v>
                </c:pt>
                <c:pt idx="9">
                  <c:v>32.840000000000003</c:v>
                </c:pt>
                <c:pt idx="10">
                  <c:v>31.69</c:v>
                </c:pt>
                <c:pt idx="11">
                  <c:v>34.549999999999997</c:v>
                </c:pt>
                <c:pt idx="12">
                  <c:v>32.67</c:v>
                </c:pt>
                <c:pt idx="13">
                  <c:v>31.93</c:v>
                </c:pt>
                <c:pt idx="14">
                  <c:v>33.04</c:v>
                </c:pt>
                <c:pt idx="15">
                  <c:v>34.130000000000003</c:v>
                </c:pt>
                <c:pt idx="16">
                  <c:v>38.340000000000003</c:v>
                </c:pt>
                <c:pt idx="17">
                  <c:v>43.13</c:v>
                </c:pt>
                <c:pt idx="18">
                  <c:v>43.51</c:v>
                </c:pt>
                <c:pt idx="19">
                  <c:v>48.63</c:v>
                </c:pt>
                <c:pt idx="20">
                  <c:v>43.05</c:v>
                </c:pt>
                <c:pt idx="21">
                  <c:v>39.659999999999997</c:v>
                </c:pt>
                <c:pt idx="22">
                  <c:v>38.51</c:v>
                </c:pt>
                <c:pt idx="23">
                  <c:v>42.71</c:v>
                </c:pt>
                <c:pt idx="24">
                  <c:v>39</c:v>
                </c:pt>
                <c:pt idx="25">
                  <c:v>40.83</c:v>
                </c:pt>
                <c:pt idx="26">
                  <c:v>40.04</c:v>
                </c:pt>
                <c:pt idx="27">
                  <c:v>38.24</c:v>
                </c:pt>
                <c:pt idx="28">
                  <c:v>30.84</c:v>
                </c:pt>
                <c:pt idx="29">
                  <c:v>29.42</c:v>
                </c:pt>
                <c:pt idx="30">
                  <c:v>29.43</c:v>
                </c:pt>
                <c:pt idx="31">
                  <c:v>22.66</c:v>
                </c:pt>
                <c:pt idx="32">
                  <c:v>17.63</c:v>
                </c:pt>
                <c:pt idx="33">
                  <c:v>20.22</c:v>
                </c:pt>
                <c:pt idx="34">
                  <c:v>19.760000000000002</c:v>
                </c:pt>
                <c:pt idx="35">
                  <c:v>21.5</c:v>
                </c:pt>
                <c:pt idx="36">
                  <c:v>21.49</c:v>
                </c:pt>
                <c:pt idx="37">
                  <c:v>19.11</c:v>
                </c:pt>
                <c:pt idx="38">
                  <c:v>16.829999999999998</c:v>
                </c:pt>
                <c:pt idx="39">
                  <c:v>19.52</c:v>
                </c:pt>
                <c:pt idx="40">
                  <c:v>19.350000000000001</c:v>
                </c:pt>
                <c:pt idx="41">
                  <c:v>19.95</c:v>
                </c:pt>
                <c:pt idx="42">
                  <c:v>16.8</c:v>
                </c:pt>
                <c:pt idx="43">
                  <c:v>13.23</c:v>
                </c:pt>
                <c:pt idx="44">
                  <c:v>14.11</c:v>
                </c:pt>
                <c:pt idx="45">
                  <c:v>10.72</c:v>
                </c:pt>
                <c:pt idx="46">
                  <c:v>8.2200000000000006</c:v>
                </c:pt>
                <c:pt idx="47">
                  <c:v>5.08</c:v>
                </c:pt>
                <c:pt idx="48">
                  <c:v>4.53</c:v>
                </c:pt>
                <c:pt idx="49">
                  <c:v>5.82</c:v>
                </c:pt>
                <c:pt idx="50">
                  <c:v>4.75</c:v>
                </c:pt>
                <c:pt idx="51">
                  <c:v>8.06</c:v>
                </c:pt>
                <c:pt idx="52">
                  <c:v>8.42</c:v>
                </c:pt>
                <c:pt idx="53">
                  <c:v>6.68</c:v>
                </c:pt>
                <c:pt idx="54">
                  <c:v>7.52</c:v>
                </c:pt>
                <c:pt idx="55">
                  <c:v>7.79</c:v>
                </c:pt>
                <c:pt idx="56">
                  <c:v>9.94</c:v>
                </c:pt>
                <c:pt idx="57">
                  <c:v>10.65</c:v>
                </c:pt>
                <c:pt idx="58">
                  <c:v>12.84</c:v>
                </c:pt>
                <c:pt idx="59">
                  <c:v>13.94</c:v>
                </c:pt>
                <c:pt idx="60">
                  <c:v>17.37</c:v>
                </c:pt>
                <c:pt idx="61">
                  <c:v>17.46</c:v>
                </c:pt>
                <c:pt idx="62">
                  <c:v>17.899999999999999</c:v>
                </c:pt>
                <c:pt idx="63">
                  <c:v>17.25</c:v>
                </c:pt>
                <c:pt idx="64">
                  <c:v>17.64</c:v>
                </c:pt>
                <c:pt idx="65">
                  <c:v>15.96</c:v>
                </c:pt>
                <c:pt idx="66">
                  <c:v>17.350000000000001</c:v>
                </c:pt>
                <c:pt idx="67">
                  <c:v>16.7</c:v>
                </c:pt>
                <c:pt idx="68">
                  <c:v>16.440000000000001</c:v>
                </c:pt>
                <c:pt idx="69">
                  <c:v>16.510000000000002</c:v>
                </c:pt>
                <c:pt idx="70">
                  <c:v>16.87</c:v>
                </c:pt>
                <c:pt idx="71">
                  <c:v>13.52</c:v>
                </c:pt>
                <c:pt idx="72">
                  <c:v>7.87</c:v>
                </c:pt>
                <c:pt idx="73">
                  <c:v>5.41</c:v>
                </c:pt>
                <c:pt idx="74">
                  <c:v>5.13</c:v>
                </c:pt>
                <c:pt idx="75">
                  <c:v>3.33</c:v>
                </c:pt>
                <c:pt idx="76">
                  <c:v>3.74</c:v>
                </c:pt>
                <c:pt idx="77">
                  <c:v>3.04</c:v>
                </c:pt>
                <c:pt idx="78">
                  <c:v>6.26</c:v>
                </c:pt>
                <c:pt idx="79">
                  <c:v>5.87</c:v>
                </c:pt>
                <c:pt idx="80">
                  <c:v>5.14</c:v>
                </c:pt>
                <c:pt idx="81">
                  <c:v>3.32</c:v>
                </c:pt>
                <c:pt idx="82">
                  <c:v>2.71</c:v>
                </c:pt>
                <c:pt idx="83">
                  <c:v>0.69</c:v>
                </c:pt>
                <c:pt idx="84">
                  <c:v>2.91</c:v>
                </c:pt>
                <c:pt idx="85">
                  <c:v>4.3</c:v>
                </c:pt>
                <c:pt idx="86">
                  <c:v>8.52</c:v>
                </c:pt>
                <c:pt idx="87">
                  <c:v>7.99</c:v>
                </c:pt>
                <c:pt idx="88">
                  <c:v>7.37</c:v>
                </c:pt>
                <c:pt idx="89">
                  <c:v>7.7</c:v>
                </c:pt>
                <c:pt idx="90">
                  <c:v>2.54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1.07</c:v>
                </c:pt>
                <c:pt idx="154">
                  <c:v>1.06</c:v>
                </c:pt>
                <c:pt idx="155">
                  <c:v>0.79</c:v>
                </c:pt>
                <c:pt idx="156">
                  <c:v>1.17</c:v>
                </c:pt>
                <c:pt idx="157">
                  <c:v>1.08</c:v>
                </c:pt>
                <c:pt idx="158">
                  <c:v>0.4</c:v>
                </c:pt>
                <c:pt idx="159">
                  <c:v>1.1000000000000001</c:v>
                </c:pt>
                <c:pt idx="160">
                  <c:v>1.3</c:v>
                </c:pt>
                <c:pt idx="161">
                  <c:v>1.69</c:v>
                </c:pt>
                <c:pt idx="162">
                  <c:v>0.78</c:v>
                </c:pt>
                <c:pt idx="163">
                  <c:v>1.07</c:v>
                </c:pt>
                <c:pt idx="164">
                  <c:v>0.31</c:v>
                </c:pt>
                <c:pt idx="165">
                  <c:v>0.33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0.88</c:v>
                </c:pt>
                <c:pt idx="184">
                  <c:v>3.85</c:v>
                </c:pt>
                <c:pt idx="185">
                  <c:v>5.42</c:v>
                </c:pt>
                <c:pt idx="186">
                  <c:v>5.87</c:v>
                </c:pt>
                <c:pt idx="187">
                  <c:v>3.74</c:v>
                </c:pt>
                <c:pt idx="188">
                  <c:v>0.69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0.04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2.2599999999999998</c:v>
                </c:pt>
                <c:pt idx="250">
                  <c:v>4.82</c:v>
                </c:pt>
                <c:pt idx="251">
                  <c:v>2.81</c:v>
                </c:pt>
                <c:pt idx="252">
                  <c:v>2.12</c:v>
                </c:pt>
                <c:pt idx="253">
                  <c:v>2.65</c:v>
                </c:pt>
                <c:pt idx="254">
                  <c:v>0</c:v>
                </c:pt>
                <c:pt idx="255">
                  <c:v>2.12</c:v>
                </c:pt>
                <c:pt idx="256">
                  <c:v>4.21</c:v>
                </c:pt>
                <c:pt idx="257">
                  <c:v>2.58</c:v>
                </c:pt>
                <c:pt idx="258">
                  <c:v>5.72</c:v>
                </c:pt>
                <c:pt idx="259">
                  <c:v>6.89</c:v>
                </c:pt>
                <c:pt idx="260">
                  <c:v>8.23</c:v>
                </c:pt>
                <c:pt idx="261">
                  <c:v>8.33</c:v>
                </c:pt>
                <c:pt idx="262">
                  <c:v>10.39</c:v>
                </c:pt>
                <c:pt idx="263">
                  <c:v>10.9</c:v>
                </c:pt>
                <c:pt idx="264">
                  <c:v>15.27</c:v>
                </c:pt>
                <c:pt idx="265">
                  <c:v>15.53</c:v>
                </c:pt>
                <c:pt idx="266">
                  <c:v>19</c:v>
                </c:pt>
                <c:pt idx="267">
                  <c:v>18.36</c:v>
                </c:pt>
                <c:pt idx="268">
                  <c:v>15.14</c:v>
                </c:pt>
                <c:pt idx="269">
                  <c:v>16.670000000000002</c:v>
                </c:pt>
                <c:pt idx="270">
                  <c:v>16.3</c:v>
                </c:pt>
                <c:pt idx="271">
                  <c:v>10.55</c:v>
                </c:pt>
                <c:pt idx="272">
                  <c:v>7.23</c:v>
                </c:pt>
                <c:pt idx="273">
                  <c:v>7.22</c:v>
                </c:pt>
                <c:pt idx="274">
                  <c:v>5.23</c:v>
                </c:pt>
                <c:pt idx="275">
                  <c:v>6.37</c:v>
                </c:pt>
                <c:pt idx="276">
                  <c:v>8.61</c:v>
                </c:pt>
                <c:pt idx="277">
                  <c:v>7.91</c:v>
                </c:pt>
                <c:pt idx="278">
                  <c:v>5.58</c:v>
                </c:pt>
                <c:pt idx="279">
                  <c:v>6.32</c:v>
                </c:pt>
                <c:pt idx="280">
                  <c:v>4.83</c:v>
                </c:pt>
                <c:pt idx="281">
                  <c:v>3.55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1.86</c:v>
                </c:pt>
                <c:pt idx="297">
                  <c:v>1.41</c:v>
                </c:pt>
                <c:pt idx="298">
                  <c:v>1.22</c:v>
                </c:pt>
                <c:pt idx="299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E2-49FB-8EBB-5CC023B9B0C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Growth leads</c:v>
                </c:pt>
              </c:strCache>
            </c:strRef>
          </c:tx>
          <c:spPr>
            <a:solidFill>
              <a:srgbClr val="114DAC"/>
            </a:solidFill>
            <a:effectLst/>
          </c:spPr>
          <c:invertIfNegative val="0"/>
          <c:cat>
            <c:strRef>
              <c:f>Sheet1!$A$2:$A$301</c:f>
              <c:strCache>
                <c:ptCount val="300"/>
                <c:pt idx="11">
                  <c:v>2002</c:v>
                </c:pt>
                <c:pt idx="59">
                  <c:v>2006</c:v>
                </c:pt>
                <c:pt idx="107">
                  <c:v>2010</c:v>
                </c:pt>
                <c:pt idx="155">
                  <c:v>2014</c:v>
                </c:pt>
                <c:pt idx="203">
                  <c:v>2018</c:v>
                </c:pt>
                <c:pt idx="251">
                  <c:v>2022</c:v>
                </c:pt>
                <c:pt idx="299">
                  <c:v>2026</c:v>
                </c:pt>
              </c:strCache>
            </c:strRef>
          </c:cat>
          <c:val>
            <c:numRef>
              <c:f>Sheet1!$C$2:$C$301</c:f>
              <c:numCache>
                <c:formatCode>General</c:formatCode>
                <c:ptCount val="30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-0.91</c:v>
                </c:pt>
                <c:pt idx="92">
                  <c:v>-1.69</c:v>
                </c:pt>
                <c:pt idx="93">
                  <c:v>-1.2</c:v>
                </c:pt>
                <c:pt idx="94">
                  <c:v>-3.82</c:v>
                </c:pt>
                <c:pt idx="95">
                  <c:v>-7.05</c:v>
                </c:pt>
                <c:pt idx="96">
                  <c:v>-8.18</c:v>
                </c:pt>
                <c:pt idx="97">
                  <c:v>-5.29</c:v>
                </c:pt>
                <c:pt idx="98">
                  <c:v>-5.79</c:v>
                </c:pt>
                <c:pt idx="99">
                  <c:v>-5.69</c:v>
                </c:pt>
                <c:pt idx="100">
                  <c:v>-6.08</c:v>
                </c:pt>
                <c:pt idx="101">
                  <c:v>-7.29</c:v>
                </c:pt>
                <c:pt idx="102">
                  <c:v>-6.67</c:v>
                </c:pt>
                <c:pt idx="103">
                  <c:v>-6.15</c:v>
                </c:pt>
                <c:pt idx="104">
                  <c:v>-5.78</c:v>
                </c:pt>
                <c:pt idx="105">
                  <c:v>-3.21</c:v>
                </c:pt>
                <c:pt idx="106">
                  <c:v>-4.47</c:v>
                </c:pt>
                <c:pt idx="107">
                  <c:v>-4.99</c:v>
                </c:pt>
                <c:pt idx="108">
                  <c:v>-3.37</c:v>
                </c:pt>
                <c:pt idx="109">
                  <c:v>-2.4300000000000002</c:v>
                </c:pt>
                <c:pt idx="110">
                  <c:v>-2.91</c:v>
                </c:pt>
                <c:pt idx="111">
                  <c:v>-1.62</c:v>
                </c:pt>
                <c:pt idx="112">
                  <c:v>-2.1</c:v>
                </c:pt>
                <c:pt idx="113">
                  <c:v>-1.37</c:v>
                </c:pt>
                <c:pt idx="114">
                  <c:v>-5.3</c:v>
                </c:pt>
                <c:pt idx="115">
                  <c:v>-7.07</c:v>
                </c:pt>
                <c:pt idx="116">
                  <c:v>-9.24</c:v>
                </c:pt>
                <c:pt idx="117">
                  <c:v>-9.7200000000000006</c:v>
                </c:pt>
                <c:pt idx="118">
                  <c:v>-8.4499999999999993</c:v>
                </c:pt>
                <c:pt idx="119">
                  <c:v>-7.71</c:v>
                </c:pt>
                <c:pt idx="120">
                  <c:v>-8.89</c:v>
                </c:pt>
                <c:pt idx="121">
                  <c:v>-10.02</c:v>
                </c:pt>
                <c:pt idx="122">
                  <c:v>-13.88</c:v>
                </c:pt>
                <c:pt idx="123">
                  <c:v>-16.760000000000002</c:v>
                </c:pt>
                <c:pt idx="124">
                  <c:v>-16.45</c:v>
                </c:pt>
                <c:pt idx="125">
                  <c:v>-16</c:v>
                </c:pt>
                <c:pt idx="126">
                  <c:v>-10.74</c:v>
                </c:pt>
                <c:pt idx="127">
                  <c:v>-7.9</c:v>
                </c:pt>
                <c:pt idx="128">
                  <c:v>-6.71</c:v>
                </c:pt>
                <c:pt idx="129">
                  <c:v>-7.79</c:v>
                </c:pt>
                <c:pt idx="130">
                  <c:v>-5.41</c:v>
                </c:pt>
                <c:pt idx="131">
                  <c:v>-2.0499999999999998</c:v>
                </c:pt>
                <c:pt idx="132">
                  <c:v>-3.92</c:v>
                </c:pt>
                <c:pt idx="133">
                  <c:v>-6.77</c:v>
                </c:pt>
                <c:pt idx="134">
                  <c:v>-6.4</c:v>
                </c:pt>
                <c:pt idx="135">
                  <c:v>-4.45</c:v>
                </c:pt>
                <c:pt idx="136">
                  <c:v>-4.4000000000000004</c:v>
                </c:pt>
                <c:pt idx="137">
                  <c:v>-3.31</c:v>
                </c:pt>
                <c:pt idx="138">
                  <c:v>-4.67</c:v>
                </c:pt>
                <c:pt idx="139">
                  <c:v>-5.99</c:v>
                </c:pt>
                <c:pt idx="140">
                  <c:v>-7.41</c:v>
                </c:pt>
                <c:pt idx="141">
                  <c:v>-9.58</c:v>
                </c:pt>
                <c:pt idx="142">
                  <c:v>-8.74</c:v>
                </c:pt>
                <c:pt idx="143">
                  <c:v>-6.53</c:v>
                </c:pt>
                <c:pt idx="144">
                  <c:v>-7.15</c:v>
                </c:pt>
                <c:pt idx="145">
                  <c:v>-8.51</c:v>
                </c:pt>
                <c:pt idx="146">
                  <c:v>-6.28</c:v>
                </c:pt>
                <c:pt idx="147">
                  <c:v>-5.75</c:v>
                </c:pt>
                <c:pt idx="148">
                  <c:v>-5.5</c:v>
                </c:pt>
                <c:pt idx="149">
                  <c:v>-5.68</c:v>
                </c:pt>
                <c:pt idx="150">
                  <c:v>-6.83</c:v>
                </c:pt>
                <c:pt idx="151">
                  <c:v>-5.0599999999999996</c:v>
                </c:pt>
                <c:pt idx="152">
                  <c:v>-1.69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-1.1399999999999999</c:v>
                </c:pt>
                <c:pt idx="167">
                  <c:v>-1.46</c:v>
                </c:pt>
                <c:pt idx="168">
                  <c:v>-3.69</c:v>
                </c:pt>
                <c:pt idx="169">
                  <c:v>-2.74</c:v>
                </c:pt>
                <c:pt idx="170">
                  <c:v>-2.1</c:v>
                </c:pt>
                <c:pt idx="171">
                  <c:v>-3.26</c:v>
                </c:pt>
                <c:pt idx="172">
                  <c:v>-4.28</c:v>
                </c:pt>
                <c:pt idx="173">
                  <c:v>-5.59</c:v>
                </c:pt>
                <c:pt idx="174">
                  <c:v>-3.31</c:v>
                </c:pt>
                <c:pt idx="175">
                  <c:v>-3.02</c:v>
                </c:pt>
                <c:pt idx="176">
                  <c:v>-1.72</c:v>
                </c:pt>
                <c:pt idx="177">
                  <c:v>-2.0099999999999998</c:v>
                </c:pt>
                <c:pt idx="178">
                  <c:v>-2.0299999999999998</c:v>
                </c:pt>
                <c:pt idx="179">
                  <c:v>-2.17</c:v>
                </c:pt>
                <c:pt idx="180">
                  <c:v>-2.7</c:v>
                </c:pt>
                <c:pt idx="181">
                  <c:v>-0.2</c:v>
                </c:pt>
                <c:pt idx="182">
                  <c:v>-0.21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-1.48</c:v>
                </c:pt>
                <c:pt idx="190">
                  <c:v>-3.25</c:v>
                </c:pt>
                <c:pt idx="191">
                  <c:v>-2.11</c:v>
                </c:pt>
                <c:pt idx="192">
                  <c:v>-2.65</c:v>
                </c:pt>
                <c:pt idx="193">
                  <c:v>-3.07</c:v>
                </c:pt>
                <c:pt idx="194">
                  <c:v>-1.26</c:v>
                </c:pt>
                <c:pt idx="195">
                  <c:v>-2.2400000000000002</c:v>
                </c:pt>
                <c:pt idx="196">
                  <c:v>-2.37</c:v>
                </c:pt>
                <c:pt idx="197">
                  <c:v>-3.08</c:v>
                </c:pt>
                <c:pt idx="198">
                  <c:v>-3.54</c:v>
                </c:pt>
                <c:pt idx="199">
                  <c:v>-3.63</c:v>
                </c:pt>
                <c:pt idx="200">
                  <c:v>-3.37</c:v>
                </c:pt>
                <c:pt idx="201">
                  <c:v>-2.36</c:v>
                </c:pt>
                <c:pt idx="202">
                  <c:v>-2.91</c:v>
                </c:pt>
                <c:pt idx="203">
                  <c:v>-2.14</c:v>
                </c:pt>
                <c:pt idx="204">
                  <c:v>0</c:v>
                </c:pt>
                <c:pt idx="205">
                  <c:v>-3.71</c:v>
                </c:pt>
                <c:pt idx="206">
                  <c:v>-4.84</c:v>
                </c:pt>
                <c:pt idx="207">
                  <c:v>-2.15</c:v>
                </c:pt>
                <c:pt idx="208">
                  <c:v>-1.53</c:v>
                </c:pt>
                <c:pt idx="209">
                  <c:v>-1.2</c:v>
                </c:pt>
                <c:pt idx="210">
                  <c:v>-3.4</c:v>
                </c:pt>
                <c:pt idx="211">
                  <c:v>-4.9800000000000004</c:v>
                </c:pt>
                <c:pt idx="212">
                  <c:v>-6.23</c:v>
                </c:pt>
                <c:pt idx="213">
                  <c:v>-6.5</c:v>
                </c:pt>
                <c:pt idx="214">
                  <c:v>-7.13</c:v>
                </c:pt>
                <c:pt idx="215">
                  <c:v>-7.49</c:v>
                </c:pt>
                <c:pt idx="216">
                  <c:v>-6.75</c:v>
                </c:pt>
                <c:pt idx="217">
                  <c:v>-9.33</c:v>
                </c:pt>
                <c:pt idx="218">
                  <c:v>-5.69</c:v>
                </c:pt>
                <c:pt idx="219">
                  <c:v>-7.77</c:v>
                </c:pt>
                <c:pt idx="220">
                  <c:v>-11.74</c:v>
                </c:pt>
                <c:pt idx="221">
                  <c:v>-11.79</c:v>
                </c:pt>
                <c:pt idx="222">
                  <c:v>-14.73</c:v>
                </c:pt>
                <c:pt idx="223">
                  <c:v>-13.82</c:v>
                </c:pt>
                <c:pt idx="224">
                  <c:v>-14.38</c:v>
                </c:pt>
                <c:pt idx="225">
                  <c:v>-14.71</c:v>
                </c:pt>
                <c:pt idx="226">
                  <c:v>-16.88</c:v>
                </c:pt>
                <c:pt idx="227">
                  <c:v>-18.29</c:v>
                </c:pt>
                <c:pt idx="228">
                  <c:v>-21.66</c:v>
                </c:pt>
                <c:pt idx="229">
                  <c:v>-21.52</c:v>
                </c:pt>
                <c:pt idx="230">
                  <c:v>-23.8</c:v>
                </c:pt>
                <c:pt idx="231">
                  <c:v>-22.11</c:v>
                </c:pt>
                <c:pt idx="232">
                  <c:v>-21.59</c:v>
                </c:pt>
                <c:pt idx="233">
                  <c:v>-22.77</c:v>
                </c:pt>
                <c:pt idx="234">
                  <c:v>-23.04</c:v>
                </c:pt>
                <c:pt idx="235">
                  <c:v>-18.149999999999999</c:v>
                </c:pt>
                <c:pt idx="236">
                  <c:v>-14.06</c:v>
                </c:pt>
                <c:pt idx="237">
                  <c:v>-15.45</c:v>
                </c:pt>
                <c:pt idx="238">
                  <c:v>-10.92</c:v>
                </c:pt>
                <c:pt idx="239">
                  <c:v>-13.13</c:v>
                </c:pt>
                <c:pt idx="240">
                  <c:v>-12.74</c:v>
                </c:pt>
                <c:pt idx="241">
                  <c:v>-10.81</c:v>
                </c:pt>
                <c:pt idx="242">
                  <c:v>-8.7100000000000009</c:v>
                </c:pt>
                <c:pt idx="243">
                  <c:v>-13.41</c:v>
                </c:pt>
                <c:pt idx="244">
                  <c:v>-12.89</c:v>
                </c:pt>
                <c:pt idx="245">
                  <c:v>-11.51</c:v>
                </c:pt>
                <c:pt idx="246">
                  <c:v>-6.06</c:v>
                </c:pt>
                <c:pt idx="247">
                  <c:v>-3.25</c:v>
                </c:pt>
                <c:pt idx="248">
                  <c:v>-1.21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-0.73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-1.73</c:v>
                </c:pt>
                <c:pt idx="283">
                  <c:v>-1.03</c:v>
                </c:pt>
                <c:pt idx="284">
                  <c:v>-3.15</c:v>
                </c:pt>
                <c:pt idx="285">
                  <c:v>-8.35</c:v>
                </c:pt>
                <c:pt idx="286">
                  <c:v>-11.28</c:v>
                </c:pt>
                <c:pt idx="287">
                  <c:v>-10.01</c:v>
                </c:pt>
                <c:pt idx="288">
                  <c:v>-6.96</c:v>
                </c:pt>
                <c:pt idx="289">
                  <c:v>-4.8</c:v>
                </c:pt>
                <c:pt idx="290">
                  <c:v>-4.88</c:v>
                </c:pt>
                <c:pt idx="291">
                  <c:v>-6.53</c:v>
                </c:pt>
                <c:pt idx="292">
                  <c:v>-6.32</c:v>
                </c:pt>
                <c:pt idx="293">
                  <c:v>-7.12</c:v>
                </c:pt>
                <c:pt idx="294">
                  <c:v>-3.49</c:v>
                </c:pt>
                <c:pt idx="295">
                  <c:v>-1.71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E2-49FB-8EBB-5CC023B9B0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92A7BC"/>
                </a:solidFill>
                <a:latin typeface="Montserrat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50"/>
          <c:min val="-30"/>
        </c:scaling>
        <c:delete val="0"/>
        <c:axPos val="l"/>
        <c:majorGridlines>
          <c:spPr>
            <a:ln w="9525" cap="flat">
              <a:solidFill>
                <a:srgbClr val="E0E0E0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800" b="0" i="0" u="none" strike="noStrike">
                    <a:solidFill>
                      <a:srgbClr val="92A7BC"/>
                    </a:solidFill>
                    <a:latin typeface="Montserrat"/>
                  </a:defRPr>
                </a:pPr>
                <a:r>
                  <a:rPr lang="en-US" sz="800" b="0" i="0" u="none" strike="noStrike">
                    <a:solidFill>
                      <a:srgbClr val="92A7BC"/>
                    </a:solidFill>
                    <a:latin typeface="Montserrat"/>
                  </a:rPr>
                  <a:t>percentage points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92A7BC"/>
                </a:solidFill>
                <a:latin typeface="Montserrat"/>
              </a:defRPr>
            </a:pPr>
            <a:endParaRPr lang="en-US"/>
          </a:p>
        </c:txPr>
        <c:crossAx val="209473455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000000"/>
              </a:solidFill>
              <a:latin typeface="Montserrat"/>
              <a:cs typeface="Montserrat"/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vs Russell 2000</c:v>
                </c:pt>
              </c:strCache>
            </c:strRef>
          </c:tx>
          <c:spPr>
            <a:solidFill>
              <a:srgbClr val="114DAC"/>
            </a:solidFill>
            <a:effectLst/>
          </c:spPr>
          <c:invertIfNegative val="0"/>
          <c:cat>
            <c:strRef>
              <c:f>Sheet1!$A$2:$A$19</c:f>
              <c:strCach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strCache>
            </c:strRef>
          </c:cat>
          <c:val>
            <c:numRef>
              <c:f>Sheet1!$B$2:$B$19</c:f>
              <c:numCache>
                <c:formatCode>General</c:formatCode>
                <c:ptCount val="18"/>
                <c:pt idx="0">
                  <c:v>-4.548</c:v>
                </c:pt>
                <c:pt idx="1">
                  <c:v>5.2859999999999996</c:v>
                </c:pt>
                <c:pt idx="2">
                  <c:v>-9.5000000000000001E-2</c:v>
                </c:pt>
                <c:pt idx="3">
                  <c:v>1.502</c:v>
                </c:pt>
                <c:pt idx="4">
                  <c:v>-0.38800000000000001</c:v>
                </c:pt>
                <c:pt idx="5">
                  <c:v>1.2490000000000001</c:v>
                </c:pt>
                <c:pt idx="6">
                  <c:v>-1.2470000000000001</c:v>
                </c:pt>
                <c:pt idx="7">
                  <c:v>0.68799999999999994</c:v>
                </c:pt>
                <c:pt idx="8">
                  <c:v>-1.6739999999999999</c:v>
                </c:pt>
                <c:pt idx="9">
                  <c:v>0.874</c:v>
                </c:pt>
                <c:pt idx="10">
                  <c:v>0.60299999999999998</c:v>
                </c:pt>
                <c:pt idx="11">
                  <c:v>-0.27100000000000002</c:v>
                </c:pt>
                <c:pt idx="12">
                  <c:v>-2.5000000000000001E-2</c:v>
                </c:pt>
                <c:pt idx="13">
                  <c:v>6.9470000000000001</c:v>
                </c:pt>
                <c:pt idx="14">
                  <c:v>2.1389999999999998</c:v>
                </c:pt>
                <c:pt idx="15">
                  <c:v>-0.122</c:v>
                </c:pt>
                <c:pt idx="16">
                  <c:v>0.123</c:v>
                </c:pt>
                <c:pt idx="17">
                  <c:v>-4.6120000000000001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62-418C-A613-46F335CD613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vs style adjusted</c:v>
                </c:pt>
              </c:strCache>
            </c:strRef>
          </c:tx>
          <c:spPr>
            <a:solidFill>
              <a:srgbClr val="26ACEE"/>
            </a:solidFill>
            <a:effectLst/>
          </c:spPr>
          <c:invertIfNegative val="0"/>
          <c:cat>
            <c:strRef>
              <c:f>Sheet1!$A$2:$A$19</c:f>
              <c:strCache>
                <c:ptCount val="1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</c:strCache>
            </c:strRef>
          </c:cat>
          <c:val>
            <c:numRef>
              <c:f>Sheet1!$C$2:$C$19</c:f>
              <c:numCache>
                <c:formatCode>General</c:formatCode>
                <c:ptCount val="18"/>
                <c:pt idx="0">
                  <c:v>-1.84</c:v>
                </c:pt>
                <c:pt idx="1">
                  <c:v>2.7189999999999999</c:v>
                </c:pt>
                <c:pt idx="2">
                  <c:v>5.0000000000000001E-3</c:v>
                </c:pt>
                <c:pt idx="3">
                  <c:v>-0.71699999999999997</c:v>
                </c:pt>
                <c:pt idx="4">
                  <c:v>-0.36699999999999999</c:v>
                </c:pt>
                <c:pt idx="5">
                  <c:v>1.0940000000000001</c:v>
                </c:pt>
                <c:pt idx="6">
                  <c:v>-3.117</c:v>
                </c:pt>
                <c:pt idx="7">
                  <c:v>-0.52300000000000002</c:v>
                </c:pt>
                <c:pt idx="8">
                  <c:v>-1.123</c:v>
                </c:pt>
                <c:pt idx="9">
                  <c:v>-3.4000000000000002E-2</c:v>
                </c:pt>
                <c:pt idx="10">
                  <c:v>-1.889</c:v>
                </c:pt>
                <c:pt idx="11">
                  <c:v>-1.081</c:v>
                </c:pt>
                <c:pt idx="12">
                  <c:v>2.7490000000000001</c:v>
                </c:pt>
                <c:pt idx="13">
                  <c:v>2.2759999999999998</c:v>
                </c:pt>
                <c:pt idx="14">
                  <c:v>-5.1999999999999998E-2</c:v>
                </c:pt>
                <c:pt idx="15">
                  <c:v>0.58199999999999996</c:v>
                </c:pt>
                <c:pt idx="16">
                  <c:v>-0.55300000000000005</c:v>
                </c:pt>
                <c:pt idx="17">
                  <c:v>-1.593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62-418C-A613-46F335CD61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19050" cap="flat">
            <a:solidFill>
              <a:srgbClr val="000000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92A7BC"/>
                </a:solidFill>
                <a:latin typeface="Montserrat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8"/>
          <c:min val="-6"/>
        </c:scaling>
        <c:delete val="0"/>
        <c:axPos val="l"/>
        <c:majorGridlines>
          <c:spPr>
            <a:ln w="6350" cap="flat">
              <a:solidFill>
                <a:srgbClr val="E0E0E0"/>
              </a:solidFill>
              <a:prstDash val="solid"/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750" b="0" i="0" u="none" strike="noStrike">
                <a:solidFill>
                  <a:srgbClr val="92A7BC"/>
                </a:solidFill>
                <a:latin typeface="Montserrat"/>
              </a:defRPr>
            </a:pPr>
            <a:endParaRPr lang="en-US"/>
          </a:p>
        </c:txPr>
        <c:crossAx val="2094734554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latin typeface="Montserrat"/>
              <a:cs typeface="Montserrat"/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0.75313</cdr:x>
      <cdr:y>0.10526</cdr:y>
    </cdr:from>
    <cdr:to>
      <cdr:x>0.7886</cdr:x>
      <cdr:y>0.33838</cdr:y>
    </cdr:to>
    <cdr:sp macro="" textlink="">
      <cdr:nvSpPr>
        <cdr:cNvPr id="2" name="Right Brace 1">
          <a:extLst xmlns:a="http://schemas.openxmlformats.org/drawingml/2006/main">
            <a:ext uri="{FF2B5EF4-FFF2-40B4-BE49-F238E27FC236}">
              <a16:creationId xmlns:a16="http://schemas.microsoft.com/office/drawing/2014/main" id="{EB81F1CA-D36B-4FD0-3108-7E5ADED24BB9}"/>
            </a:ext>
          </a:extLst>
        </cdr:cNvPr>
        <cdr:cNvSpPr/>
      </cdr:nvSpPr>
      <cdr:spPr>
        <a:xfrm xmlns:a="http://schemas.openxmlformats.org/drawingml/2006/main">
          <a:off x="6335662" y="336884"/>
          <a:ext cx="298383" cy="746053"/>
        </a:xfrm>
        <a:prstGeom xmlns:a="http://schemas.openxmlformats.org/drawingml/2006/main" prst="rightBrace">
          <a:avLst/>
        </a:prstGeom>
        <a:ln xmlns:a="http://schemas.openxmlformats.org/drawingml/2006/main" w="28575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 kern="12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217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 the frame: this hour is about one recurring boardroom question, and how to answer it well.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over_backgroun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865" y="0"/>
            <a:ext cx="885413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0176" y="2128723"/>
            <a:ext cx="7694917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4000" kern="0" spc="-5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Should we fire them?</a:t>
            </a:r>
            <a:endParaRPr lang="en-US" sz="40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26ACEE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Judging an investment manager when the numbers </a:t>
            </a:r>
            <a:r>
              <a:rPr lang="en-US" sz="1300" b="1" dirty="0" err="1">
                <a:solidFill>
                  <a:srgbClr val="26ACEE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noisey</a:t>
            </a:r>
            <a:r>
              <a:rPr lang="en-US" sz="1300" b="1" dirty="0">
                <a:solidFill>
                  <a:srgbClr val="26ACEE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.</a:t>
            </a:r>
            <a:endParaRPr lang="en-US" sz="2600" dirty="0"/>
          </a:p>
        </p:txBody>
      </p:sp>
      <p:sp>
        <p:nvSpPr>
          <p:cNvPr id="5" name="Text 1"/>
          <p:cNvSpPr/>
          <p:nvPr/>
        </p:nvSpPr>
        <p:spPr>
          <a:xfrm>
            <a:off x="500177" y="4734763"/>
            <a:ext cx="3151022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Advanced Trustee Training </a:t>
            </a:r>
            <a:endParaRPr lang="en-US" sz="14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TEXPERS · 2026</a:t>
            </a:r>
            <a:endParaRPr lang="en-US" sz="1400" dirty="0"/>
          </a:p>
          <a:p>
            <a:pPr marL="0" indent="0">
              <a:lnSpc>
                <a:spcPct val="130000"/>
              </a:lnSpc>
              <a:buNone/>
            </a:pPr>
            <a:endParaRPr lang="en-US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D6E6B1-5E68-2125-2FEC-4A54F8CD4E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7171" y="5016045"/>
            <a:ext cx="2706816" cy="149120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header_line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0976"/>
            <a:ext cx="8915400" cy="55778"/>
          </a:xfrm>
          <a:prstGeom prst="rect">
            <a:avLst/>
          </a:prstGeom>
        </p:spPr>
      </p:pic>
      <p:pic>
        <p:nvPicPr>
          <p:cNvPr id="5" name="Image 1" descr="logo_wordmark_bla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1" y="6165799"/>
            <a:ext cx="1775765" cy="486461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2152498" y="6133795"/>
            <a:ext cx="0" cy="724205"/>
          </a:xfrm>
          <a:prstGeom prst="line">
            <a:avLst/>
          </a:prstGeom>
          <a:noFill/>
          <a:ln w="6350">
            <a:solidFill>
              <a:srgbClr val="26A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0">
            <a:extLst>
              <a:ext uri="{FF2B5EF4-FFF2-40B4-BE49-F238E27FC236}">
                <a16:creationId xmlns:a16="http://schemas.microsoft.com/office/drawing/2014/main" id="{6D6399F5-BED2-D130-2CDE-6A061130DCE1}"/>
              </a:ext>
            </a:extLst>
          </p:cNvPr>
          <p:cNvSpPr/>
          <p:nvPr/>
        </p:nvSpPr>
        <p:spPr>
          <a:xfrm>
            <a:off x="27544" y="510187"/>
            <a:ext cx="8105803" cy="3767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kern="0" spc="-5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Ponds stay in and out of favor for years</a:t>
            </a:r>
            <a:endParaRPr lang="en-US" sz="3200" dirty="0"/>
          </a:p>
        </p:txBody>
      </p:sp>
      <p:pic>
        <p:nvPicPr>
          <p:cNvPr id="41" name="Image 0" descr="header_line_content.png">
            <a:extLst>
              <a:ext uri="{FF2B5EF4-FFF2-40B4-BE49-F238E27FC236}">
                <a16:creationId xmlns:a16="http://schemas.microsoft.com/office/drawing/2014/main" id="{C5CB6DFC-2C35-2DAA-A364-4F7C365E9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0976"/>
            <a:ext cx="8915400" cy="55778"/>
          </a:xfrm>
          <a:prstGeom prst="rect">
            <a:avLst/>
          </a:prstGeom>
        </p:spPr>
      </p:pic>
      <p:pic>
        <p:nvPicPr>
          <p:cNvPr id="43" name="Image 1" descr="logo_wordmark_black.png">
            <a:extLst>
              <a:ext uri="{FF2B5EF4-FFF2-40B4-BE49-F238E27FC236}">
                <a16:creationId xmlns:a16="http://schemas.microsoft.com/office/drawing/2014/main" id="{F2523F42-2F86-868B-133E-EC4864387E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1" y="6165799"/>
            <a:ext cx="1775765" cy="486461"/>
          </a:xfrm>
          <a:prstGeom prst="rect">
            <a:avLst/>
          </a:prstGeom>
        </p:spPr>
      </p:pic>
      <p:sp>
        <p:nvSpPr>
          <p:cNvPr id="45" name="Text 3">
            <a:extLst>
              <a:ext uri="{FF2B5EF4-FFF2-40B4-BE49-F238E27FC236}">
                <a16:creationId xmlns:a16="http://schemas.microsoft.com/office/drawing/2014/main" id="{B71BED92-9326-00E7-2B6E-75AE650FB055}"/>
              </a:ext>
            </a:extLst>
          </p:cNvPr>
          <p:cNvSpPr/>
          <p:nvPr/>
        </p:nvSpPr>
        <p:spPr>
          <a:xfrm>
            <a:off x="2324405" y="6133795"/>
            <a:ext cx="6222492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2626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Source: monthly small cap growth and small cap value index returns, August 1998 through June 2026. Chart shows the rolling 36 month annualized return difference, value less growth, in percentage points; first observation July 2001.</a:t>
            </a:r>
            <a:endParaRPr lang="en-US" sz="750" dirty="0"/>
          </a:p>
        </p:txBody>
      </p:sp>
      <p:sp>
        <p:nvSpPr>
          <p:cNvPr id="47" name="Text 4">
            <a:extLst>
              <a:ext uri="{FF2B5EF4-FFF2-40B4-BE49-F238E27FC236}">
                <a16:creationId xmlns:a16="http://schemas.microsoft.com/office/drawing/2014/main" id="{6B7FACA2-ADD0-656F-6AE4-B436F5F25D0F}"/>
              </a:ext>
            </a:extLst>
          </p:cNvPr>
          <p:cNvSpPr/>
          <p:nvPr/>
        </p:nvSpPr>
        <p:spPr>
          <a:xfrm>
            <a:off x="8604504" y="6139282"/>
            <a:ext cx="304495" cy="48371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r">
              <a:buNone/>
            </a:pPr>
            <a:r>
              <a:rPr lang="en-US" sz="12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12</a:t>
            </a:r>
            <a:endParaRPr lang="en-US" sz="1200" dirty="0"/>
          </a:p>
        </p:txBody>
      </p:sp>
      <p:sp>
        <p:nvSpPr>
          <p:cNvPr id="49" name="Text 5">
            <a:extLst>
              <a:ext uri="{FF2B5EF4-FFF2-40B4-BE49-F238E27FC236}">
                <a16:creationId xmlns:a16="http://schemas.microsoft.com/office/drawing/2014/main" id="{FA24F965-E99C-2037-A456-D92B1D652088}"/>
              </a:ext>
            </a:extLst>
          </p:cNvPr>
          <p:cNvSpPr/>
          <p:nvPr/>
        </p:nvSpPr>
        <p:spPr>
          <a:xfrm>
            <a:off x="228600" y="1225296"/>
            <a:ext cx="5623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Rolling 3 year annualized return difference, Russell 2000 value less growth</a:t>
            </a:r>
            <a:endParaRPr lang="en-US" sz="1050" dirty="0"/>
          </a:p>
        </p:txBody>
      </p:sp>
      <p:graphicFrame>
        <p:nvGraphicFramePr>
          <p:cNvPr id="51" name="Chart 0">
            <a:extLst>
              <a:ext uri="{FF2B5EF4-FFF2-40B4-BE49-F238E27FC236}">
                <a16:creationId xmlns:a16="http://schemas.microsoft.com/office/drawing/2014/main" id="{176C701F-DDDF-6BC6-A729-11A3BE0AD400}"/>
              </a:ext>
            </a:extLst>
          </p:cNvPr>
          <p:cNvGraphicFramePr/>
          <p:nvPr/>
        </p:nvGraphicFramePr>
        <p:xfrm>
          <a:off x="182880" y="1463040"/>
          <a:ext cx="57150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3" name="Shape 6">
            <a:extLst>
              <a:ext uri="{FF2B5EF4-FFF2-40B4-BE49-F238E27FC236}">
                <a16:creationId xmlns:a16="http://schemas.microsoft.com/office/drawing/2014/main" id="{74FDA0E7-E276-81EF-8F49-CD2194ACA66D}"/>
              </a:ext>
            </a:extLst>
          </p:cNvPr>
          <p:cNvSpPr/>
          <p:nvPr/>
        </p:nvSpPr>
        <p:spPr>
          <a:xfrm>
            <a:off x="6035040" y="1463040"/>
            <a:ext cx="2873959" cy="3200400"/>
          </a:xfrm>
          <a:prstGeom prst="roundRect">
            <a:avLst>
              <a:gd name="adj" fmla="val 1909"/>
            </a:avLst>
          </a:prstGeom>
          <a:solidFill>
            <a:srgbClr val="EAF4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7">
            <a:extLst>
              <a:ext uri="{FF2B5EF4-FFF2-40B4-BE49-F238E27FC236}">
                <a16:creationId xmlns:a16="http://schemas.microsoft.com/office/drawing/2014/main" id="{897D1C1A-F093-79EC-725F-6CA2FD6E6866}"/>
              </a:ext>
            </a:extLst>
          </p:cNvPr>
          <p:cNvSpPr/>
          <p:nvPr/>
        </p:nvSpPr>
        <p:spPr>
          <a:xfrm>
            <a:off x="6263640" y="1463040"/>
            <a:ext cx="242316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Thirteen leadership regimes in 25 years, and the four longest cover 75% of the record.</a:t>
            </a:r>
            <a:endParaRPr lang="en-US" sz="1300" dirty="0"/>
          </a:p>
          <a:p>
            <a:pPr marL="0" indent="0">
              <a:lnSpc>
                <a:spcPct val="128000"/>
              </a:lnSpc>
              <a:buNone/>
            </a:pPr>
            <a:r>
              <a:rPr lang="en-US" sz="700" dirty="0">
                <a:solidFill>
                  <a:srgbClr val="000000"/>
                </a:solidFill>
              </a:rPr>
              <a:t> </a:t>
            </a:r>
            <a:endParaRPr lang="en-US" sz="1300" dirty="0"/>
          </a:p>
          <a:p>
            <a:pPr marL="0" indent="0">
              <a:lnSpc>
                <a:spcPct val="128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value manager trailing the broad market through a growth rally may be doing precisely what you hired them to do.</a:t>
            </a:r>
            <a:endParaRPr lang="en-US" sz="1300" dirty="0"/>
          </a:p>
        </p:txBody>
      </p:sp>
      <p:sp>
        <p:nvSpPr>
          <p:cNvPr id="57" name="Shape 8">
            <a:extLst>
              <a:ext uri="{FF2B5EF4-FFF2-40B4-BE49-F238E27FC236}">
                <a16:creationId xmlns:a16="http://schemas.microsoft.com/office/drawing/2014/main" id="{AE8BB12A-0F63-A4DF-575A-CE456E2A7F0C}"/>
              </a:ext>
            </a:extLst>
          </p:cNvPr>
          <p:cNvSpPr/>
          <p:nvPr/>
        </p:nvSpPr>
        <p:spPr>
          <a:xfrm>
            <a:off x="228600" y="4828032"/>
            <a:ext cx="2802026" cy="1051560"/>
          </a:xfrm>
          <a:prstGeom prst="roundRect">
            <a:avLst>
              <a:gd name="adj" fmla="val 5217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 9">
            <a:extLst>
              <a:ext uri="{FF2B5EF4-FFF2-40B4-BE49-F238E27FC236}">
                <a16:creationId xmlns:a16="http://schemas.microsoft.com/office/drawing/2014/main" id="{F5C6A198-00BB-1F25-AF59-83E85A8DC061}"/>
              </a:ext>
            </a:extLst>
          </p:cNvPr>
          <p:cNvSpPr/>
          <p:nvPr/>
        </p:nvSpPr>
        <p:spPr>
          <a:xfrm>
            <a:off x="228600" y="4828032"/>
            <a:ext cx="2802026" cy="82296"/>
          </a:xfrm>
          <a:prstGeom prst="rect">
            <a:avLst/>
          </a:prstGeom>
          <a:solidFill>
            <a:srgbClr val="26AC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1" name="Text 10">
            <a:extLst>
              <a:ext uri="{FF2B5EF4-FFF2-40B4-BE49-F238E27FC236}">
                <a16:creationId xmlns:a16="http://schemas.microsoft.com/office/drawing/2014/main" id="{42EBEFF2-8012-8296-7C6B-5AFEA2D59D18}"/>
              </a:ext>
            </a:extLst>
          </p:cNvPr>
          <p:cNvSpPr/>
          <p:nvPr/>
        </p:nvSpPr>
        <p:spPr>
          <a:xfrm>
            <a:off x="393192" y="4956048"/>
            <a:ext cx="247284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kern="0" spc="-100" dirty="0">
                <a:solidFill>
                  <a:srgbClr val="26ACEE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23</a:t>
            </a:r>
            <a:r>
              <a:rPr lang="en-US" sz="11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months</a:t>
            </a:r>
            <a:endParaRPr lang="en-US" sz="2600" dirty="0"/>
          </a:p>
        </p:txBody>
      </p:sp>
      <p:sp>
        <p:nvSpPr>
          <p:cNvPr id="63" name="Text 11">
            <a:extLst>
              <a:ext uri="{FF2B5EF4-FFF2-40B4-BE49-F238E27FC236}">
                <a16:creationId xmlns:a16="http://schemas.microsoft.com/office/drawing/2014/main" id="{10F51E63-AF8E-C6CE-F245-179B2E7AA828}"/>
              </a:ext>
            </a:extLst>
          </p:cNvPr>
          <p:cNvSpPr/>
          <p:nvPr/>
        </p:nvSpPr>
        <p:spPr>
          <a:xfrm>
            <a:off x="393192" y="5358384"/>
            <a:ext cx="247284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Average length of a leadership regime</a:t>
            </a:r>
            <a:endParaRPr lang="en-US" sz="900" dirty="0"/>
          </a:p>
        </p:txBody>
      </p:sp>
      <p:sp>
        <p:nvSpPr>
          <p:cNvPr id="65" name="Shape 12">
            <a:extLst>
              <a:ext uri="{FF2B5EF4-FFF2-40B4-BE49-F238E27FC236}">
                <a16:creationId xmlns:a16="http://schemas.microsoft.com/office/drawing/2014/main" id="{6AE42FFF-179C-79AC-D0B4-93504C5D0FE2}"/>
              </a:ext>
            </a:extLst>
          </p:cNvPr>
          <p:cNvSpPr/>
          <p:nvPr/>
        </p:nvSpPr>
        <p:spPr>
          <a:xfrm>
            <a:off x="3167786" y="4828032"/>
            <a:ext cx="2802026" cy="1051560"/>
          </a:xfrm>
          <a:prstGeom prst="roundRect">
            <a:avLst>
              <a:gd name="adj" fmla="val 5217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Shape 13">
            <a:extLst>
              <a:ext uri="{FF2B5EF4-FFF2-40B4-BE49-F238E27FC236}">
                <a16:creationId xmlns:a16="http://schemas.microsoft.com/office/drawing/2014/main" id="{81C0AE9B-3DFF-A843-C5EC-D65F64C5DD36}"/>
              </a:ext>
            </a:extLst>
          </p:cNvPr>
          <p:cNvSpPr/>
          <p:nvPr/>
        </p:nvSpPr>
        <p:spPr>
          <a:xfrm>
            <a:off x="3167786" y="4828032"/>
            <a:ext cx="2802026" cy="82296"/>
          </a:xfrm>
          <a:prstGeom prst="rect">
            <a:avLst/>
          </a:prstGeom>
          <a:solidFill>
            <a:srgbClr val="114DA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9" name="Text 14">
            <a:extLst>
              <a:ext uri="{FF2B5EF4-FFF2-40B4-BE49-F238E27FC236}">
                <a16:creationId xmlns:a16="http://schemas.microsoft.com/office/drawing/2014/main" id="{A6A945E4-8C3E-A289-EE76-2D25DAA6AE01}"/>
              </a:ext>
            </a:extLst>
          </p:cNvPr>
          <p:cNvSpPr/>
          <p:nvPr/>
        </p:nvSpPr>
        <p:spPr>
          <a:xfrm>
            <a:off x="3332378" y="4956048"/>
            <a:ext cx="247284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kern="0" spc="-1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75%</a:t>
            </a:r>
            <a:endParaRPr lang="en-US" sz="2600" dirty="0"/>
          </a:p>
        </p:txBody>
      </p:sp>
      <p:sp>
        <p:nvSpPr>
          <p:cNvPr id="71" name="Text 15">
            <a:extLst>
              <a:ext uri="{FF2B5EF4-FFF2-40B4-BE49-F238E27FC236}">
                <a16:creationId xmlns:a16="http://schemas.microsoft.com/office/drawing/2014/main" id="{115DF6C1-987A-A6BF-B02C-2E4878D9A8BE}"/>
              </a:ext>
            </a:extLst>
          </p:cNvPr>
          <p:cNvSpPr/>
          <p:nvPr/>
        </p:nvSpPr>
        <p:spPr>
          <a:xfrm>
            <a:off x="3332378" y="5358384"/>
            <a:ext cx="247284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the record sits inside a regime lasting two years or longer</a:t>
            </a:r>
            <a:endParaRPr lang="en-US" sz="900" dirty="0"/>
          </a:p>
        </p:txBody>
      </p:sp>
      <p:sp>
        <p:nvSpPr>
          <p:cNvPr id="73" name="Shape 16">
            <a:extLst>
              <a:ext uri="{FF2B5EF4-FFF2-40B4-BE49-F238E27FC236}">
                <a16:creationId xmlns:a16="http://schemas.microsoft.com/office/drawing/2014/main" id="{3BD036B4-52EE-B28C-57F4-E3874EFE4DCA}"/>
              </a:ext>
            </a:extLst>
          </p:cNvPr>
          <p:cNvSpPr/>
          <p:nvPr/>
        </p:nvSpPr>
        <p:spPr>
          <a:xfrm>
            <a:off x="6106973" y="4828032"/>
            <a:ext cx="2802026" cy="1051560"/>
          </a:xfrm>
          <a:prstGeom prst="roundRect">
            <a:avLst>
              <a:gd name="adj" fmla="val 5217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5" name="Shape 17">
            <a:extLst>
              <a:ext uri="{FF2B5EF4-FFF2-40B4-BE49-F238E27FC236}">
                <a16:creationId xmlns:a16="http://schemas.microsoft.com/office/drawing/2014/main" id="{E155125D-71DE-F6A8-B5CA-217373F150C6}"/>
              </a:ext>
            </a:extLst>
          </p:cNvPr>
          <p:cNvSpPr/>
          <p:nvPr/>
        </p:nvSpPr>
        <p:spPr>
          <a:xfrm>
            <a:off x="6106973" y="4828032"/>
            <a:ext cx="2802026" cy="82296"/>
          </a:xfrm>
          <a:prstGeom prst="rect">
            <a:avLst/>
          </a:prstGeom>
          <a:solidFill>
            <a:srgbClr val="3AA3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7" name="Text 18">
            <a:extLst>
              <a:ext uri="{FF2B5EF4-FFF2-40B4-BE49-F238E27FC236}">
                <a16:creationId xmlns:a16="http://schemas.microsoft.com/office/drawing/2014/main" id="{978B99EE-DF2E-4600-0760-FA343E143C68}"/>
              </a:ext>
            </a:extLst>
          </p:cNvPr>
          <p:cNvSpPr/>
          <p:nvPr/>
        </p:nvSpPr>
        <p:spPr>
          <a:xfrm>
            <a:off x="6271565" y="4956048"/>
            <a:ext cx="247284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kern="0" spc="-100" dirty="0">
                <a:solidFill>
                  <a:srgbClr val="3AA36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91</a:t>
            </a:r>
            <a:r>
              <a:rPr lang="en-US" sz="11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months</a:t>
            </a:r>
            <a:endParaRPr lang="en-US" sz="2600" dirty="0"/>
          </a:p>
        </p:txBody>
      </p:sp>
      <p:sp>
        <p:nvSpPr>
          <p:cNvPr id="79" name="Text 19">
            <a:extLst>
              <a:ext uri="{FF2B5EF4-FFF2-40B4-BE49-F238E27FC236}">
                <a16:creationId xmlns:a16="http://schemas.microsoft.com/office/drawing/2014/main" id="{B7D4301B-A535-2C60-9883-15E892CF1316}"/>
              </a:ext>
            </a:extLst>
          </p:cNvPr>
          <p:cNvSpPr/>
          <p:nvPr/>
        </p:nvSpPr>
        <p:spPr>
          <a:xfrm>
            <a:off x="6271565" y="5358384"/>
            <a:ext cx="247284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Longest single stretch of value leadership, to January 2009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608" y="423103"/>
            <a:ext cx="757508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kern="0" spc="-5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Same managers, two yardsticks</a:t>
            </a:r>
            <a:endParaRPr lang="en-US" sz="3200" dirty="0"/>
          </a:p>
        </p:txBody>
      </p:sp>
      <p:pic>
        <p:nvPicPr>
          <p:cNvPr id="4" name="Image 0" descr="header_line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0976"/>
            <a:ext cx="8915400" cy="55778"/>
          </a:xfrm>
          <a:prstGeom prst="rect">
            <a:avLst/>
          </a:prstGeom>
        </p:spPr>
      </p:pic>
      <p:pic>
        <p:nvPicPr>
          <p:cNvPr id="5" name="Image 1" descr="logo_wordmark_bla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1" y="6165799"/>
            <a:ext cx="1775765" cy="486461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2152498" y="6133795"/>
            <a:ext cx="0" cy="724205"/>
          </a:xfrm>
          <a:prstGeom prst="line">
            <a:avLst/>
          </a:prstGeom>
          <a:noFill/>
          <a:ln w="6350">
            <a:solidFill>
              <a:srgbClr val="26A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8604504" y="6139282"/>
            <a:ext cx="304495" cy="48371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r">
              <a:buNone/>
            </a:pPr>
            <a:r>
              <a:rPr lang="en-US" sz="12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13</a:t>
            </a:r>
            <a:endParaRPr lang="en-US" sz="1200" dirty="0"/>
          </a:p>
        </p:txBody>
      </p:sp>
      <p:graphicFrame>
        <p:nvGraphicFramePr>
          <p:cNvPr id="60" name="Chart 0">
            <a:extLst>
              <a:ext uri="{FF2B5EF4-FFF2-40B4-BE49-F238E27FC236}">
                <a16:creationId xmlns:a16="http://schemas.microsoft.com/office/drawing/2014/main" id="{3619B179-E3FD-3873-0920-9F71AA755F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7860614"/>
              </p:ext>
            </p:extLst>
          </p:nvPr>
        </p:nvGraphicFramePr>
        <p:xfrm>
          <a:off x="344271" y="1405289"/>
          <a:ext cx="841248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1" name="TextBox 60">
            <a:extLst>
              <a:ext uri="{FF2B5EF4-FFF2-40B4-BE49-F238E27FC236}">
                <a16:creationId xmlns:a16="http://schemas.microsoft.com/office/drawing/2014/main" id="{6757FA34-C3A9-5A4A-2D2F-39699A523EA4}"/>
              </a:ext>
            </a:extLst>
          </p:cNvPr>
          <p:cNvSpPr txBox="1"/>
          <p:nvPr/>
        </p:nvSpPr>
        <p:spPr>
          <a:xfrm>
            <a:off x="7048195" y="1934678"/>
            <a:ext cx="1708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" panose="00000500000000000000" pitchFamily="2" charset="0"/>
              </a:rPr>
              <a:t>Style explained performance</a:t>
            </a:r>
          </a:p>
        </p:txBody>
      </p:sp>
      <p:sp>
        <p:nvSpPr>
          <p:cNvPr id="63" name="Text 12">
            <a:extLst>
              <a:ext uri="{FF2B5EF4-FFF2-40B4-BE49-F238E27FC236}">
                <a16:creationId xmlns:a16="http://schemas.microsoft.com/office/drawing/2014/main" id="{8125D0B2-4043-16CD-9E44-75E2C66955F3}"/>
              </a:ext>
            </a:extLst>
          </p:cNvPr>
          <p:cNvSpPr/>
          <p:nvPr/>
        </p:nvSpPr>
        <p:spPr>
          <a:xfrm>
            <a:off x="344271" y="4775624"/>
            <a:ext cx="81381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750" i="1" dirty="0"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Cross sectional average of all US SC manager’s compounded calendar year excess return, net of an 81 bp annual fee charged monthly. A manager is included in a year only with all twelve months reported. Partial periods at each end of the data are excluded: July to December 2007 and January to June 2026.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596" y="400184"/>
            <a:ext cx="8529908" cy="4328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600" kern="0" spc="-5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Is it Market or Manager?</a:t>
            </a:r>
            <a:endParaRPr lang="en-US" sz="3600" dirty="0"/>
          </a:p>
        </p:txBody>
      </p:sp>
      <p:pic>
        <p:nvPicPr>
          <p:cNvPr id="4" name="Image 0" descr="header_line_cont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50976"/>
            <a:ext cx="8915400" cy="55778"/>
          </a:xfrm>
          <a:prstGeom prst="rect">
            <a:avLst/>
          </a:prstGeom>
        </p:spPr>
      </p:pic>
      <p:pic>
        <p:nvPicPr>
          <p:cNvPr id="5" name="Image 1" descr="logo_wordmark_blac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71" y="6165799"/>
            <a:ext cx="1775765" cy="486461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2152498" y="6133795"/>
            <a:ext cx="0" cy="724205"/>
          </a:xfrm>
          <a:prstGeom prst="line">
            <a:avLst/>
          </a:prstGeom>
          <a:noFill/>
          <a:ln w="6350">
            <a:solidFill>
              <a:srgbClr val="26A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2324405" y="6133795"/>
            <a:ext cx="6222492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2626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Illustrative. Placeholder for the figures you want to stand behind.</a:t>
            </a:r>
            <a:endParaRPr lang="en-US" sz="800" dirty="0"/>
          </a:p>
        </p:txBody>
      </p:sp>
      <p:sp>
        <p:nvSpPr>
          <p:cNvPr id="8" name="Text 4"/>
          <p:cNvSpPr/>
          <p:nvPr/>
        </p:nvSpPr>
        <p:spPr>
          <a:xfrm>
            <a:off x="8604504" y="6139282"/>
            <a:ext cx="304495" cy="48371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r">
              <a:buNone/>
            </a:pPr>
            <a:r>
              <a:rPr lang="en-US" sz="12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14</a:t>
            </a:r>
            <a:endParaRPr lang="en-US" sz="1200" dirty="0"/>
          </a:p>
        </p:txBody>
      </p:sp>
      <p:sp>
        <p:nvSpPr>
          <p:cNvPr id="21" name="Text 5">
            <a:extLst>
              <a:ext uri="{FF2B5EF4-FFF2-40B4-BE49-F238E27FC236}">
                <a16:creationId xmlns:a16="http://schemas.microsoft.com/office/drawing/2014/main" id="{09F45DCE-B180-DBC8-8F45-427E4227F0F4}"/>
              </a:ext>
            </a:extLst>
          </p:cNvPr>
          <p:cNvSpPr/>
          <p:nvPr/>
        </p:nvSpPr>
        <p:spPr>
          <a:xfrm>
            <a:off x="251458" y="1264473"/>
            <a:ext cx="8046720" cy="7648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Average Excess Return vs </a:t>
            </a: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Style Adjusted Benchmark </a:t>
            </a: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US Small Cap managers for the following 3 years groups by their trailing 3 year ranking on each metric.</a:t>
            </a:r>
            <a:endParaRPr lang="en-US" sz="1500" dirty="0"/>
          </a:p>
        </p:txBody>
      </p:sp>
      <p:sp>
        <p:nvSpPr>
          <p:cNvPr id="23" name="Text 5">
            <a:extLst>
              <a:ext uri="{FF2B5EF4-FFF2-40B4-BE49-F238E27FC236}">
                <a16:creationId xmlns:a16="http://schemas.microsoft.com/office/drawing/2014/main" id="{84901A81-7444-4B17-66D6-6F92C5AF1232}"/>
              </a:ext>
            </a:extLst>
          </p:cNvPr>
          <p:cNvSpPr/>
          <p:nvPr/>
        </p:nvSpPr>
        <p:spPr>
          <a:xfrm>
            <a:off x="1282564" y="5587522"/>
            <a:ext cx="5984508" cy="7648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i="1" dirty="0">
                <a:solidFill>
                  <a:srgbClr val="000000"/>
                </a:solidFill>
                <a:latin typeface="Montserrat" pitchFamily="34" charset="0"/>
              </a:rPr>
              <a:t>All US SC strategies in Evestment from 6/2007 through 6/2026, including discontinued products. Assumes an 81 Bps management fee.</a:t>
            </a:r>
            <a:endParaRPr lang="en-US" sz="1000" i="1" dirty="0"/>
          </a:p>
        </p:txBody>
      </p:sp>
      <p:graphicFrame>
        <p:nvGraphicFramePr>
          <p:cNvPr id="25" name="Table 1">
            <a:extLst>
              <a:ext uri="{FF2B5EF4-FFF2-40B4-BE49-F238E27FC236}">
                <a16:creationId xmlns:a16="http://schemas.microsoft.com/office/drawing/2014/main" id="{48D8F242-9A90-C899-A08B-B38CCFEF326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35518315"/>
              </p:ext>
            </p:extLst>
          </p:nvPr>
        </p:nvGraphicFramePr>
        <p:xfrm>
          <a:off x="878306" y="2029342"/>
          <a:ext cx="6302140" cy="3322304"/>
        </p:xfrm>
        <a:graphic>
          <a:graphicData uri="http://schemas.openxmlformats.org/drawingml/2006/table">
            <a:tbl>
              <a:tblPr/>
              <a:tblGrid>
                <a:gridCol w="20535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3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43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3057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FFFFFF"/>
                          </a:solidFill>
                          <a:latin typeface="Montserrat SemiBold" pitchFamily="34" charset="0"/>
                          <a:ea typeface="Montserrat SemiBold" pitchFamily="34" charset="-122"/>
                          <a:cs typeface="Montserrat SemiBold" pitchFamily="34" charset="-120"/>
                        </a:rPr>
                        <a:t>3 year</a:t>
                      </a:r>
                      <a:endParaRPr lang="en-US" sz="1400" dirty="0">
                        <a:latin typeface="Montserrat SemiBold" charset="0"/>
                        <a:ea typeface="Montserrat SemiBold" charset="0"/>
                        <a:cs typeface="Montserrat SemiBold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4DA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FFFFFF"/>
                          </a:solidFill>
                          <a:latin typeface="Montserrat SemiBold" pitchFamily="34" charset="0"/>
                          <a:ea typeface="Montserrat SemiBold" pitchFamily="34" charset="-122"/>
                          <a:cs typeface="Montserrat SemiBold" pitchFamily="34" charset="-120"/>
                        </a:rPr>
                        <a:t>Top quintile</a:t>
                      </a:r>
                      <a:endParaRPr lang="en-US" sz="1400" dirty="0">
                        <a:latin typeface="Montserrat SemiBold" charset="0"/>
                        <a:ea typeface="Montserrat SemiBold" charset="0"/>
                        <a:cs typeface="Montserrat SemiBold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4DA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FFFFFF"/>
                          </a:solidFill>
                          <a:latin typeface="Montserrat SemiBold" pitchFamily="34" charset="0"/>
                          <a:ea typeface="Montserrat SemiBold" pitchFamily="34" charset="-122"/>
                          <a:cs typeface="Montserrat SemiBold" pitchFamily="34" charset="-120"/>
                        </a:rPr>
                        <a:t>Bottom quintile</a:t>
                      </a:r>
                      <a:endParaRPr lang="en-US" sz="1400" dirty="0">
                        <a:latin typeface="Montserrat SemiBold" charset="0"/>
                        <a:ea typeface="Montserrat SemiBold" charset="0"/>
                        <a:cs typeface="Montserrat SemiBold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4D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057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Excess Return Rank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Montserrat SemiBold" pitchFamily="34" charset="0"/>
                          <a:ea typeface="Montserrat SemiBold" pitchFamily="34" charset="-122"/>
                          <a:cs typeface="Montserrat SemiBold" pitchFamily="34" charset="-120"/>
                        </a:rPr>
                        <a:t>+0.07</a:t>
                      </a:r>
                      <a:endParaRPr lang="en-US" sz="2000" dirty="0">
                        <a:latin typeface="Montserrat SemiBold" charset="0"/>
                        <a:ea typeface="Montserrat SemiBold" charset="0"/>
                        <a:cs typeface="Montserrat SemiBold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E7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Montserrat SemiBold" pitchFamily="34" charset="0"/>
                          <a:ea typeface="Montserrat SemiBold" pitchFamily="34" charset="-122"/>
                          <a:cs typeface="Montserrat SemiBold" pitchFamily="34" charset="-120"/>
                        </a:rPr>
                        <a:t>−0.11</a:t>
                      </a:r>
                      <a:endParaRPr lang="en-US" sz="2000" dirty="0">
                        <a:latin typeface="Montserrat SemiBold" charset="0"/>
                        <a:ea typeface="Montserrat SemiBold" charset="0"/>
                        <a:cs typeface="Montserrat SemiBold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B2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057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Information Ratio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Montserrat SemiBold" pitchFamily="34" charset="0"/>
                          <a:ea typeface="Montserrat SemiBold" pitchFamily="34" charset="-122"/>
                          <a:cs typeface="Montserrat SemiBold" pitchFamily="34" charset="-120"/>
                        </a:rPr>
                        <a:t>+0.11</a:t>
                      </a:r>
                      <a:endParaRPr lang="en-US" sz="2000" dirty="0">
                        <a:latin typeface="Montserrat SemiBold" charset="0"/>
                        <a:ea typeface="Montserrat SemiBold" charset="0"/>
                        <a:cs typeface="Montserrat SemiBold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0D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Montserrat SemiBold" pitchFamily="34" charset="0"/>
                          <a:ea typeface="Montserrat SemiBold" pitchFamily="34" charset="-122"/>
                          <a:cs typeface="Montserrat SemiBold" pitchFamily="34" charset="-120"/>
                        </a:rPr>
                        <a:t>−0.15</a:t>
                      </a:r>
                      <a:endParaRPr lang="en-US" sz="2000" dirty="0">
                        <a:latin typeface="Montserrat SemiBold" charset="0"/>
                        <a:ea typeface="Montserrat SemiBold" charset="0"/>
                        <a:cs typeface="Montserrat SemiBold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A0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057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Sharpe Ratio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Montserrat SemiBold" pitchFamily="34" charset="0"/>
                          <a:ea typeface="Montserrat SemiBold" pitchFamily="34" charset="-122"/>
                          <a:cs typeface="Montserrat SemiBold" pitchFamily="34" charset="-120"/>
                        </a:rPr>
                        <a:t>+0.10</a:t>
                      </a:r>
                      <a:endParaRPr lang="en-US" sz="2000" dirty="0">
                        <a:latin typeface="Montserrat SemiBold" charset="0"/>
                        <a:ea typeface="Montserrat SemiBold" charset="0"/>
                        <a:cs typeface="Montserrat SemiBold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2D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Montserrat SemiBold" pitchFamily="34" charset="0"/>
                          <a:ea typeface="Montserrat SemiBold" pitchFamily="34" charset="-122"/>
                          <a:cs typeface="Montserrat SemiBold" pitchFamily="34" charset="-120"/>
                        </a:rPr>
                        <a:t>−0.13</a:t>
                      </a:r>
                      <a:endParaRPr lang="en-US" sz="2000" dirty="0">
                        <a:latin typeface="Montserrat SemiBold" charset="0"/>
                        <a:ea typeface="Montserrat SemiBold" charset="0"/>
                        <a:cs typeface="Montserrat SemiBold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AC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506" y="402336"/>
            <a:ext cx="8600173" cy="5577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kern="0" spc="-5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Beyond the Performance</a:t>
            </a:r>
            <a:endParaRPr lang="en-US" sz="3200" dirty="0"/>
          </a:p>
        </p:txBody>
      </p:sp>
      <p:pic>
        <p:nvPicPr>
          <p:cNvPr id="4" name="Image 0" descr="header_line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0976"/>
            <a:ext cx="8915400" cy="55778"/>
          </a:xfrm>
          <a:prstGeom prst="rect">
            <a:avLst/>
          </a:prstGeom>
        </p:spPr>
      </p:pic>
      <p:pic>
        <p:nvPicPr>
          <p:cNvPr id="5" name="Image 1" descr="logo_wordmark_bla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1" y="6165799"/>
            <a:ext cx="1775765" cy="486461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2152498" y="6133795"/>
            <a:ext cx="0" cy="724205"/>
          </a:xfrm>
          <a:prstGeom prst="line">
            <a:avLst/>
          </a:prstGeom>
          <a:noFill/>
          <a:ln w="6350">
            <a:solidFill>
              <a:srgbClr val="26A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8604504" y="6139282"/>
            <a:ext cx="304495" cy="48371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r">
              <a:buNone/>
            </a:pPr>
            <a:r>
              <a:rPr lang="en-US" sz="12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23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76352" y="1144395"/>
            <a:ext cx="868039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2000"/>
              </a:lnSpc>
              <a:buNone/>
            </a:pPr>
            <a:r>
              <a:rPr lang="en-US" sz="14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questions that matter: are they lagging for reasons we hired them for, or reasons we didn't?</a:t>
            </a:r>
            <a:endParaRPr lang="en-US" sz="1400" dirty="0"/>
          </a:p>
        </p:txBody>
      </p:sp>
      <p:sp>
        <p:nvSpPr>
          <p:cNvPr id="10" name="Shape 6"/>
          <p:cNvSpPr/>
          <p:nvPr/>
        </p:nvSpPr>
        <p:spPr>
          <a:xfrm>
            <a:off x="228600" y="1938528"/>
            <a:ext cx="4206240" cy="3072384"/>
          </a:xfrm>
          <a:prstGeom prst="roundRect">
            <a:avLst>
              <a:gd name="adj" fmla="val 1786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228600" y="1938528"/>
            <a:ext cx="4206240" cy="91440"/>
          </a:xfrm>
          <a:prstGeom prst="rect">
            <a:avLst/>
          </a:prstGeom>
          <a:solidFill>
            <a:srgbClr val="3AA3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502920" y="2139696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kern="0" spc="-50" dirty="0">
                <a:solidFill>
                  <a:srgbClr val="3AA36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Expected and acceptable</a:t>
            </a:r>
            <a:endParaRPr lang="en-US" sz="1700" dirty="0"/>
          </a:p>
        </p:txBody>
      </p:sp>
      <p:sp>
        <p:nvSpPr>
          <p:cNvPr id="13" name="Shape 9"/>
          <p:cNvSpPr/>
          <p:nvPr/>
        </p:nvSpPr>
        <p:spPr>
          <a:xfrm>
            <a:off x="502920" y="2578608"/>
            <a:ext cx="1051560" cy="0"/>
          </a:xfrm>
          <a:prstGeom prst="line">
            <a:avLst/>
          </a:prstGeom>
          <a:noFill/>
          <a:ln w="22225">
            <a:solidFill>
              <a:srgbClr val="3AA36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0"/>
          <p:cNvSpPr/>
          <p:nvPr/>
        </p:nvSpPr>
        <p:spPr>
          <a:xfrm>
            <a:off x="502920" y="2688336"/>
            <a:ext cx="3675888" cy="21762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Their style is out of favor, and they stayed true to it</a:t>
            </a:r>
            <a:endParaRPr lang="en-US" sz="1050" dirty="0"/>
          </a:p>
          <a:p>
            <a:pPr marL="177800" indent="-1778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Positions sized deliberately, and a few went against them</a:t>
            </a:r>
            <a:endParaRPr lang="en-US" sz="1050" dirty="0"/>
          </a:p>
          <a:p>
            <a:pPr marL="177800" indent="-1778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They passed on the market's most expensive winners on valuation grounds</a:t>
            </a:r>
            <a:endParaRPr lang="en-US" sz="1050" dirty="0"/>
          </a:p>
          <a:p>
            <a:pPr marL="177800" indent="-1778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shortfall traces cleanly to risks they disclosed up front</a:t>
            </a:r>
            <a:endParaRPr lang="en-US" sz="1050" dirty="0"/>
          </a:p>
          <a:p>
            <a:pPr marL="177800" indent="-177800">
              <a:lnSpc>
                <a:spcPct val="114000"/>
              </a:lnSpc>
              <a:buSzPct val="100000"/>
              <a:buChar char="•"/>
            </a:pPr>
            <a:r>
              <a:rPr lang="en-US" sz="1050" dirty="0">
                <a:solidFill>
                  <a:srgbClr val="3AA36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They can explain it, and the explanation matches what they told you last year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4702759" y="1938528"/>
            <a:ext cx="4206240" cy="3072384"/>
          </a:xfrm>
          <a:prstGeom prst="roundRect">
            <a:avLst>
              <a:gd name="adj" fmla="val 1786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4702759" y="1938528"/>
            <a:ext cx="4206240" cy="91440"/>
          </a:xfrm>
          <a:prstGeom prst="rect">
            <a:avLst/>
          </a:prstGeom>
          <a:solidFill>
            <a:srgbClr val="D3A60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4977079" y="2139696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kern="0" spc="-50" dirty="0">
                <a:solidFill>
                  <a:srgbClr val="D3A603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Warning signs</a:t>
            </a:r>
            <a:endParaRPr lang="en-US" sz="1700" dirty="0"/>
          </a:p>
        </p:txBody>
      </p:sp>
      <p:sp>
        <p:nvSpPr>
          <p:cNvPr id="18" name="Shape 14"/>
          <p:cNvSpPr/>
          <p:nvPr/>
        </p:nvSpPr>
        <p:spPr>
          <a:xfrm>
            <a:off x="4977079" y="2578608"/>
            <a:ext cx="1051560" cy="0"/>
          </a:xfrm>
          <a:prstGeom prst="line">
            <a:avLst/>
          </a:prstGeom>
          <a:noFill/>
          <a:ln w="22225">
            <a:solidFill>
              <a:srgbClr val="D3A60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/>
          <p:nvPr/>
        </p:nvSpPr>
        <p:spPr>
          <a:xfrm>
            <a:off x="4977079" y="2688336"/>
            <a:ext cx="3675888" cy="21762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portfolio no longer looks like the one you hired</a:t>
            </a:r>
            <a:endParaRPr lang="en-US" sz="1050" dirty="0"/>
          </a:p>
          <a:p>
            <a:pPr marL="177800" indent="-1778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Losses in areas outside their stated expertise</a:t>
            </a:r>
            <a:endParaRPr lang="en-US" sz="1050" dirty="0"/>
          </a:p>
          <a:p>
            <a:pPr marL="177800" indent="-1778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Nobody can explain the shortfall, including them</a:t>
            </a:r>
            <a:endParaRPr lang="en-US" sz="1050" dirty="0"/>
          </a:p>
          <a:p>
            <a:pPr marL="177800" indent="-1778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decision makers have left</a:t>
            </a:r>
            <a:endParaRPr lang="en-US" sz="1050" dirty="0"/>
          </a:p>
          <a:p>
            <a:pPr marL="177800" indent="-1778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Assets have grown beyond what the strategy can hold</a:t>
            </a:r>
            <a:endParaRPr lang="en-US" sz="1050" dirty="0"/>
          </a:p>
          <a:p>
            <a:pPr marL="177800" indent="-177800">
              <a:lnSpc>
                <a:spcPct val="114000"/>
              </a:lnSpc>
              <a:buSzPct val="100000"/>
              <a:buChar char="•"/>
            </a:pPr>
            <a:r>
              <a:rPr lang="en-US" sz="1050" dirty="0">
                <a:solidFill>
                  <a:srgbClr val="D3A603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story changes every quarter</a:t>
            </a:r>
            <a:endParaRPr lang="en-US" sz="1050" dirty="0"/>
          </a:p>
        </p:txBody>
      </p:sp>
      <p:sp>
        <p:nvSpPr>
          <p:cNvPr id="20" name="Shape 16"/>
          <p:cNvSpPr/>
          <p:nvPr/>
        </p:nvSpPr>
        <p:spPr>
          <a:xfrm>
            <a:off x="228600" y="5138928"/>
            <a:ext cx="8680399" cy="749808"/>
          </a:xfrm>
          <a:prstGeom prst="roundRect">
            <a:avLst>
              <a:gd name="adj" fmla="val 7317"/>
            </a:avLst>
          </a:prstGeom>
          <a:solidFill>
            <a:srgbClr val="EAF4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548640" y="5138928"/>
            <a:ext cx="80467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One question separates the two columns: did they lose money doing what we hired them to do?</a:t>
            </a:r>
            <a:endParaRPr lang="en-US" sz="14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over_backgroun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865" y="0"/>
            <a:ext cx="8854135" cy="6858000"/>
          </a:xfrm>
          <a:prstGeom prst="rect">
            <a:avLst/>
          </a:prstGeom>
        </p:spPr>
      </p:pic>
      <p:pic>
        <p:nvPicPr>
          <p:cNvPr id="3" name="Image 1" descr="header_line_divid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43584"/>
            <a:ext cx="7610551" cy="612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766560" y="963778"/>
            <a:ext cx="866851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4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5666537" y="1164031"/>
            <a:ext cx="1594714" cy="12097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6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3</a:t>
            </a:r>
            <a:endParaRPr lang="en-US" sz="6600" dirty="0"/>
          </a:p>
        </p:txBody>
      </p:sp>
      <p:sp>
        <p:nvSpPr>
          <p:cNvPr id="6" name="Text 2"/>
          <p:cNvSpPr/>
          <p:nvPr/>
        </p:nvSpPr>
        <p:spPr>
          <a:xfrm>
            <a:off x="644652" y="2371954"/>
            <a:ext cx="4635094" cy="14840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000" kern="0" spc="-5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What happens if you are wrong</a:t>
            </a:r>
            <a:endParaRPr lang="en-US" sz="4000" dirty="0"/>
          </a:p>
        </p:txBody>
      </p:sp>
      <p:sp>
        <p:nvSpPr>
          <p:cNvPr id="7" name="Text 3"/>
          <p:cNvSpPr/>
          <p:nvPr/>
        </p:nvSpPr>
        <p:spPr>
          <a:xfrm>
            <a:off x="644652" y="3942893"/>
            <a:ext cx="4635094" cy="7918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dirty="0">
                <a:solidFill>
                  <a:srgbClr val="26ACE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 Three</a:t>
            </a:r>
            <a:endParaRPr lang="en-US" sz="2000" dirty="0"/>
          </a:p>
        </p:txBody>
      </p:sp>
      <p:sp>
        <p:nvSpPr>
          <p:cNvPr id="8" name="Text 4"/>
          <p:cNvSpPr/>
          <p:nvPr/>
        </p:nvSpPr>
        <p:spPr>
          <a:xfrm>
            <a:off x="8604504" y="6139282"/>
            <a:ext cx="304495" cy="48371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r">
              <a:buNone/>
            </a:pPr>
            <a:r>
              <a:rPr lang="en-US" sz="12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15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228600"/>
            <a:ext cx="68195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kern="0" spc="-5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fear, stated plainly</a:t>
            </a:r>
            <a:endParaRPr lang="en-US" sz="2400" dirty="0"/>
          </a:p>
        </p:txBody>
      </p:sp>
      <p:pic>
        <p:nvPicPr>
          <p:cNvPr id="4" name="Image 0" descr="header_line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0976"/>
            <a:ext cx="8915400" cy="55778"/>
          </a:xfrm>
          <a:prstGeom prst="rect">
            <a:avLst/>
          </a:prstGeom>
        </p:spPr>
      </p:pic>
      <p:pic>
        <p:nvPicPr>
          <p:cNvPr id="5" name="Image 1" descr="logo_wordmark_bla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1" y="6165799"/>
            <a:ext cx="1775765" cy="486461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2152498" y="6133795"/>
            <a:ext cx="0" cy="724205"/>
          </a:xfrm>
          <a:prstGeom prst="line">
            <a:avLst/>
          </a:prstGeom>
          <a:noFill/>
          <a:ln w="6350">
            <a:solidFill>
              <a:srgbClr val="26A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8604504" y="6139282"/>
            <a:ext cx="304495" cy="48371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r">
              <a:buNone/>
            </a:pPr>
            <a:r>
              <a:rPr lang="en-US" sz="12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16</a:t>
            </a:r>
            <a:endParaRPr lang="en-US" sz="1200" dirty="0"/>
          </a:p>
        </p:txBody>
      </p:sp>
      <p:sp>
        <p:nvSpPr>
          <p:cNvPr id="8" name="Shape 4"/>
          <p:cNvSpPr/>
          <p:nvPr/>
        </p:nvSpPr>
        <p:spPr>
          <a:xfrm>
            <a:off x="228600" y="1645920"/>
            <a:ext cx="8680399" cy="2194560"/>
          </a:xfrm>
          <a:prstGeom prst="roundRect">
            <a:avLst>
              <a:gd name="adj" fmla="val 2500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/>
          <p:nvPr/>
        </p:nvSpPr>
        <p:spPr>
          <a:xfrm>
            <a:off x="640080" y="1645920"/>
            <a:ext cx="78638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2400" kern="0" spc="-5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“If we pick the wrong manager,</a:t>
            </a:r>
            <a:endParaRPr lang="en-US" sz="2400" dirty="0"/>
          </a:p>
          <a:p>
            <a:pPr marL="0" indent="0" algn="ctr">
              <a:lnSpc>
                <a:spcPct val="125000"/>
              </a:lnSpc>
              <a:buNone/>
            </a:pPr>
            <a:r>
              <a:rPr lang="en-US" sz="2400" kern="0" spc="-5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we could lose a fortune.”</a:t>
            </a:r>
            <a:endParaRPr lang="en-US" sz="2400" dirty="0"/>
          </a:p>
        </p:txBody>
      </p:sp>
      <p:sp>
        <p:nvSpPr>
          <p:cNvPr id="10" name="Text 6"/>
          <p:cNvSpPr/>
          <p:nvPr/>
        </p:nvSpPr>
        <p:spPr>
          <a:xfrm>
            <a:off x="228600" y="4114800"/>
            <a:ext cx="8680399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is the intuition that drives most firing decisions. It is also wrong about the arithmetic.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066" y="478328"/>
            <a:ext cx="68195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kern="0" spc="-5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What a wrong hire actually costs</a:t>
            </a:r>
            <a:endParaRPr lang="en-US" sz="3200" dirty="0"/>
          </a:p>
        </p:txBody>
      </p:sp>
      <p:pic>
        <p:nvPicPr>
          <p:cNvPr id="4" name="Image 0" descr="header_line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0976"/>
            <a:ext cx="8915400" cy="55778"/>
          </a:xfrm>
          <a:prstGeom prst="rect">
            <a:avLst/>
          </a:prstGeom>
        </p:spPr>
      </p:pic>
      <p:pic>
        <p:nvPicPr>
          <p:cNvPr id="5" name="Image 1" descr="logo_wordmark_bla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1" y="6165799"/>
            <a:ext cx="1775765" cy="48646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604504" y="6139282"/>
            <a:ext cx="304495" cy="48371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r">
              <a:buNone/>
            </a:pPr>
            <a:r>
              <a:rPr lang="en-US" sz="12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17</a:t>
            </a:r>
            <a:endParaRPr lang="en-US" sz="1200" dirty="0"/>
          </a:p>
        </p:txBody>
      </p:sp>
      <p:sp>
        <p:nvSpPr>
          <p:cNvPr id="8" name="Shape 4"/>
          <p:cNvSpPr/>
          <p:nvPr/>
        </p:nvSpPr>
        <p:spPr>
          <a:xfrm>
            <a:off x="448056" y="2030928"/>
            <a:ext cx="1737360" cy="1234440"/>
          </a:xfrm>
          <a:prstGeom prst="roundRect">
            <a:avLst>
              <a:gd name="adj" fmla="val 4444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/>
          <p:nvPr/>
        </p:nvSpPr>
        <p:spPr>
          <a:xfrm>
            <a:off x="448056" y="2030932"/>
            <a:ext cx="17373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Market</a:t>
            </a:r>
            <a:endParaRPr lang="en-US" sz="1400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return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2185416" y="2030928"/>
            <a:ext cx="42976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26ACEE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</a:t>
            </a:r>
            <a:endParaRPr lang="en-US" sz="2000" dirty="0"/>
          </a:p>
        </p:txBody>
      </p:sp>
      <p:sp>
        <p:nvSpPr>
          <p:cNvPr id="11" name="Shape 7"/>
          <p:cNvSpPr/>
          <p:nvPr/>
        </p:nvSpPr>
        <p:spPr>
          <a:xfrm>
            <a:off x="2615184" y="2030928"/>
            <a:ext cx="1737360" cy="1234440"/>
          </a:xfrm>
          <a:prstGeom prst="roundRect">
            <a:avLst>
              <a:gd name="adj" fmla="val 4444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2615184" y="2030932"/>
            <a:ext cx="17373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fees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4352544" y="2030928"/>
            <a:ext cx="42976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26ACEE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</a:t>
            </a:r>
            <a:endParaRPr lang="en-US" sz="2000" dirty="0"/>
          </a:p>
        </p:txBody>
      </p:sp>
      <p:sp>
        <p:nvSpPr>
          <p:cNvPr id="14" name="Shape 10"/>
          <p:cNvSpPr/>
          <p:nvPr/>
        </p:nvSpPr>
        <p:spPr>
          <a:xfrm>
            <a:off x="4782312" y="2030928"/>
            <a:ext cx="1737360" cy="1234440"/>
          </a:xfrm>
          <a:prstGeom prst="roundRect">
            <a:avLst>
              <a:gd name="adj" fmla="val 4444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1"/>
          <p:cNvSpPr/>
          <p:nvPr/>
        </p:nvSpPr>
        <p:spPr>
          <a:xfrm>
            <a:off x="4782312" y="2030932"/>
            <a:ext cx="17373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trading</a:t>
            </a:r>
            <a:endParaRPr lang="en-US" sz="1400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costs</a:t>
            </a:r>
            <a:endParaRPr lang="en-US" sz="1400" dirty="0"/>
          </a:p>
        </p:txBody>
      </p:sp>
      <p:sp>
        <p:nvSpPr>
          <p:cNvPr id="16" name="Text 12"/>
          <p:cNvSpPr/>
          <p:nvPr/>
        </p:nvSpPr>
        <p:spPr>
          <a:xfrm>
            <a:off x="6519672" y="2030928"/>
            <a:ext cx="42976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26ACEE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=</a:t>
            </a:r>
            <a:endParaRPr lang="en-US" sz="2000" dirty="0"/>
          </a:p>
        </p:txBody>
      </p:sp>
      <p:sp>
        <p:nvSpPr>
          <p:cNvPr id="17" name="Shape 13"/>
          <p:cNvSpPr/>
          <p:nvPr/>
        </p:nvSpPr>
        <p:spPr>
          <a:xfrm>
            <a:off x="6949440" y="2030928"/>
            <a:ext cx="1737360" cy="1234440"/>
          </a:xfrm>
          <a:prstGeom prst="roundRect">
            <a:avLst>
              <a:gd name="adj" fmla="val 4444"/>
            </a:avLst>
          </a:prstGeom>
          <a:solidFill>
            <a:srgbClr val="EAF4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4"/>
          <p:cNvSpPr/>
          <p:nvPr/>
        </p:nvSpPr>
        <p:spPr>
          <a:xfrm>
            <a:off x="6949440" y="2030932"/>
            <a:ext cx="17373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4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Your Expected</a:t>
            </a:r>
            <a:endParaRPr lang="en-US" sz="1400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sz="14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outcome</a:t>
            </a:r>
            <a:endParaRPr lang="en-US" sz="1400" dirty="0"/>
          </a:p>
        </p:txBody>
      </p:sp>
      <p:sp>
        <p:nvSpPr>
          <p:cNvPr id="19" name="Text 15"/>
          <p:cNvSpPr/>
          <p:nvPr/>
        </p:nvSpPr>
        <p:spPr>
          <a:xfrm>
            <a:off x="117500" y="889808"/>
            <a:ext cx="8680399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manager with no skill is not expected to destroy value. They are expected to roughly track the market and charge you for it.</a:t>
            </a:r>
            <a:endParaRPr lang="en-US" sz="1400" dirty="0"/>
          </a:p>
        </p:txBody>
      </p:sp>
      <p:sp>
        <p:nvSpPr>
          <p:cNvPr id="23" name="Shape 4">
            <a:extLst>
              <a:ext uri="{FF2B5EF4-FFF2-40B4-BE49-F238E27FC236}">
                <a16:creationId xmlns:a16="http://schemas.microsoft.com/office/drawing/2014/main" id="{DE147FAC-9982-06A1-C7F6-BCB533F72E21}"/>
              </a:ext>
            </a:extLst>
          </p:cNvPr>
          <p:cNvSpPr/>
          <p:nvPr/>
        </p:nvSpPr>
        <p:spPr>
          <a:xfrm>
            <a:off x="213513" y="3895344"/>
            <a:ext cx="4206240" cy="1939539"/>
          </a:xfrm>
          <a:prstGeom prst="roundRect">
            <a:avLst>
              <a:gd name="adj" fmla="val 1667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5">
            <a:extLst>
              <a:ext uri="{FF2B5EF4-FFF2-40B4-BE49-F238E27FC236}">
                <a16:creationId xmlns:a16="http://schemas.microsoft.com/office/drawing/2014/main" id="{5D2420FB-DBC2-45F4-35FD-E4140E711215}"/>
              </a:ext>
            </a:extLst>
          </p:cNvPr>
          <p:cNvSpPr/>
          <p:nvPr/>
        </p:nvSpPr>
        <p:spPr>
          <a:xfrm>
            <a:off x="213513" y="3895344"/>
            <a:ext cx="4206240" cy="100584"/>
          </a:xfrm>
          <a:prstGeom prst="rect">
            <a:avLst/>
          </a:prstGeom>
          <a:solidFill>
            <a:srgbClr val="92A7B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6">
            <a:extLst>
              <a:ext uri="{FF2B5EF4-FFF2-40B4-BE49-F238E27FC236}">
                <a16:creationId xmlns:a16="http://schemas.microsoft.com/office/drawing/2014/main" id="{DCF0B5E6-5456-E40A-E468-4A2594EDBF5F}"/>
              </a:ext>
            </a:extLst>
          </p:cNvPr>
          <p:cNvSpPr/>
          <p:nvPr/>
        </p:nvSpPr>
        <p:spPr>
          <a:xfrm>
            <a:off x="487833" y="4123944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100" dirty="0">
                <a:solidFill>
                  <a:srgbClr val="92A7B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IF WRONG</a:t>
            </a:r>
            <a:endParaRPr lang="en-US" sz="1100" dirty="0"/>
          </a:p>
        </p:txBody>
      </p:sp>
      <p:sp>
        <p:nvSpPr>
          <p:cNvPr id="29" name="Text 7">
            <a:extLst>
              <a:ext uri="{FF2B5EF4-FFF2-40B4-BE49-F238E27FC236}">
                <a16:creationId xmlns:a16="http://schemas.microsoft.com/office/drawing/2014/main" id="{76326145-2B58-67AB-B452-61EFA056D642}"/>
              </a:ext>
            </a:extLst>
          </p:cNvPr>
          <p:cNvSpPr/>
          <p:nvPr/>
        </p:nvSpPr>
        <p:spPr>
          <a:xfrm>
            <a:off x="487833" y="4489704"/>
            <a:ext cx="3657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kern="0" spc="-5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Bounded</a:t>
            </a:r>
            <a:endParaRPr lang="en-US" sz="2600" dirty="0"/>
          </a:p>
        </p:txBody>
      </p:sp>
      <p:sp>
        <p:nvSpPr>
          <p:cNvPr id="31" name="Text 8">
            <a:extLst>
              <a:ext uri="{FF2B5EF4-FFF2-40B4-BE49-F238E27FC236}">
                <a16:creationId xmlns:a16="http://schemas.microsoft.com/office/drawing/2014/main" id="{8905BBC2-D7EC-FC27-014A-3B0EAE8B22D2}"/>
              </a:ext>
            </a:extLst>
          </p:cNvPr>
          <p:cNvSpPr/>
          <p:nvPr/>
        </p:nvSpPr>
        <p:spPr>
          <a:xfrm>
            <a:off x="487833" y="5103363"/>
            <a:ext cx="3657600" cy="5370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Market return, less fees and costs — and known in advance.</a:t>
            </a:r>
            <a:endParaRPr lang="en-US" sz="1300" dirty="0"/>
          </a:p>
        </p:txBody>
      </p:sp>
      <p:sp>
        <p:nvSpPr>
          <p:cNvPr id="33" name="Shape 9">
            <a:extLst>
              <a:ext uri="{FF2B5EF4-FFF2-40B4-BE49-F238E27FC236}">
                <a16:creationId xmlns:a16="http://schemas.microsoft.com/office/drawing/2014/main" id="{57DB2122-CCC4-23A9-A70B-A3FADBD4B9B6}"/>
              </a:ext>
            </a:extLst>
          </p:cNvPr>
          <p:cNvSpPr/>
          <p:nvPr/>
        </p:nvSpPr>
        <p:spPr>
          <a:xfrm>
            <a:off x="4687672" y="3895344"/>
            <a:ext cx="4206240" cy="1848196"/>
          </a:xfrm>
          <a:prstGeom prst="roundRect">
            <a:avLst>
              <a:gd name="adj" fmla="val 1667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10">
            <a:extLst>
              <a:ext uri="{FF2B5EF4-FFF2-40B4-BE49-F238E27FC236}">
                <a16:creationId xmlns:a16="http://schemas.microsoft.com/office/drawing/2014/main" id="{CD2A0AB9-6103-B398-2EC5-452567BA297A}"/>
              </a:ext>
            </a:extLst>
          </p:cNvPr>
          <p:cNvSpPr/>
          <p:nvPr/>
        </p:nvSpPr>
        <p:spPr>
          <a:xfrm>
            <a:off x="4687672" y="3895344"/>
            <a:ext cx="4206240" cy="100584"/>
          </a:xfrm>
          <a:prstGeom prst="rect">
            <a:avLst/>
          </a:prstGeom>
          <a:solidFill>
            <a:srgbClr val="3AA3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11">
            <a:extLst>
              <a:ext uri="{FF2B5EF4-FFF2-40B4-BE49-F238E27FC236}">
                <a16:creationId xmlns:a16="http://schemas.microsoft.com/office/drawing/2014/main" id="{C2723FC2-8FA9-94E0-C206-EAC772A35403}"/>
              </a:ext>
            </a:extLst>
          </p:cNvPr>
          <p:cNvSpPr/>
          <p:nvPr/>
        </p:nvSpPr>
        <p:spPr>
          <a:xfrm>
            <a:off x="4961992" y="4123944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100" dirty="0">
                <a:solidFill>
                  <a:srgbClr val="3AA36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IF RIGHT</a:t>
            </a:r>
            <a:endParaRPr lang="en-US" sz="1100" dirty="0"/>
          </a:p>
        </p:txBody>
      </p:sp>
      <p:sp>
        <p:nvSpPr>
          <p:cNvPr id="39" name="Text 12">
            <a:extLst>
              <a:ext uri="{FF2B5EF4-FFF2-40B4-BE49-F238E27FC236}">
                <a16:creationId xmlns:a16="http://schemas.microsoft.com/office/drawing/2014/main" id="{5C9662F2-E817-8F35-5158-6ECDFA2B5AF7}"/>
              </a:ext>
            </a:extLst>
          </p:cNvPr>
          <p:cNvSpPr/>
          <p:nvPr/>
        </p:nvSpPr>
        <p:spPr>
          <a:xfrm>
            <a:off x="4961992" y="4489704"/>
            <a:ext cx="3657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kern="0" spc="-5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Compounds</a:t>
            </a:r>
            <a:endParaRPr lang="en-US" sz="2600" dirty="0"/>
          </a:p>
        </p:txBody>
      </p:sp>
      <p:sp>
        <p:nvSpPr>
          <p:cNvPr id="41" name="Text 13">
            <a:extLst>
              <a:ext uri="{FF2B5EF4-FFF2-40B4-BE49-F238E27FC236}">
                <a16:creationId xmlns:a16="http://schemas.microsoft.com/office/drawing/2014/main" id="{04C63A4D-F489-65C3-8644-FA3D23E75A1F}"/>
              </a:ext>
            </a:extLst>
          </p:cNvPr>
          <p:cNvSpPr/>
          <p:nvPr/>
        </p:nvSpPr>
        <p:spPr>
          <a:xfrm>
            <a:off x="4970656" y="5103363"/>
            <a:ext cx="3657600" cy="5370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every year you stay invested with them.</a:t>
            </a:r>
            <a:endParaRPr lang="en-US" sz="13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over_backgroun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865" y="0"/>
            <a:ext cx="8854135" cy="6858000"/>
          </a:xfrm>
          <a:prstGeom prst="rect">
            <a:avLst/>
          </a:prstGeom>
        </p:spPr>
      </p:pic>
      <p:pic>
        <p:nvPicPr>
          <p:cNvPr id="3" name="Image 1" descr="header_line_divid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43584"/>
            <a:ext cx="7610551" cy="612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766560" y="963778"/>
            <a:ext cx="866851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4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5666537" y="1164031"/>
            <a:ext cx="1594714" cy="12097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600" dirty="0">
                <a:solidFill>
                  <a:srgbClr val="FFFFFF"/>
                </a:solidFill>
                <a:latin typeface="Montserrat SemiBold" pitchFamily="34" charset="0"/>
              </a:rPr>
              <a:t>4</a:t>
            </a:r>
            <a:endParaRPr lang="en-US" sz="6600" dirty="0"/>
          </a:p>
        </p:txBody>
      </p:sp>
      <p:sp>
        <p:nvSpPr>
          <p:cNvPr id="6" name="Text 2"/>
          <p:cNvSpPr/>
          <p:nvPr/>
        </p:nvSpPr>
        <p:spPr>
          <a:xfrm>
            <a:off x="644652" y="2371954"/>
            <a:ext cx="4635094" cy="14840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000" kern="0" spc="-5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trustee's toolkit</a:t>
            </a:r>
            <a:endParaRPr lang="en-US" sz="4000" dirty="0"/>
          </a:p>
        </p:txBody>
      </p:sp>
      <p:sp>
        <p:nvSpPr>
          <p:cNvPr id="7" name="Text 3"/>
          <p:cNvSpPr/>
          <p:nvPr/>
        </p:nvSpPr>
        <p:spPr>
          <a:xfrm>
            <a:off x="644652" y="3942893"/>
            <a:ext cx="4635094" cy="7918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dirty="0">
                <a:solidFill>
                  <a:srgbClr val="26ACE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 Four</a:t>
            </a:r>
            <a:endParaRPr lang="en-US" sz="2000" dirty="0"/>
          </a:p>
        </p:txBody>
      </p:sp>
      <p:sp>
        <p:nvSpPr>
          <p:cNvPr id="8" name="Text 4"/>
          <p:cNvSpPr/>
          <p:nvPr/>
        </p:nvSpPr>
        <p:spPr>
          <a:xfrm>
            <a:off x="8604504" y="6139282"/>
            <a:ext cx="304495" cy="48371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r">
              <a:buNone/>
            </a:pPr>
            <a:r>
              <a:rPr lang="en-US" sz="12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25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3096" y="493727"/>
            <a:ext cx="816463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kern="0" spc="-5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You are underwriting a process, not a quarter</a:t>
            </a:r>
            <a:endParaRPr lang="en-US" sz="2800" dirty="0"/>
          </a:p>
        </p:txBody>
      </p:sp>
      <p:pic>
        <p:nvPicPr>
          <p:cNvPr id="4" name="Image 0" descr="header_line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0976"/>
            <a:ext cx="8915400" cy="55778"/>
          </a:xfrm>
          <a:prstGeom prst="rect">
            <a:avLst/>
          </a:prstGeom>
        </p:spPr>
      </p:pic>
      <p:pic>
        <p:nvPicPr>
          <p:cNvPr id="5" name="Image 1" descr="logo_wordmark_bla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1" y="6165799"/>
            <a:ext cx="1775765" cy="486461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2152498" y="6133795"/>
            <a:ext cx="0" cy="724205"/>
          </a:xfrm>
          <a:prstGeom prst="line">
            <a:avLst/>
          </a:prstGeom>
          <a:noFill/>
          <a:ln w="6350">
            <a:solidFill>
              <a:srgbClr val="26A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8604504" y="6139282"/>
            <a:ext cx="304495" cy="48371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r">
              <a:buNone/>
            </a:pPr>
            <a:r>
              <a:rPr lang="en-US" sz="12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24</a:t>
            </a:r>
            <a:endParaRPr lang="en-US" sz="1200" dirty="0"/>
          </a:p>
        </p:txBody>
      </p:sp>
      <p:sp>
        <p:nvSpPr>
          <p:cNvPr id="8" name="Shape 4"/>
          <p:cNvSpPr/>
          <p:nvPr/>
        </p:nvSpPr>
        <p:spPr>
          <a:xfrm>
            <a:off x="228600" y="1691640"/>
            <a:ext cx="1984248" cy="1234440"/>
          </a:xfrm>
          <a:prstGeom prst="roundRect">
            <a:avLst>
              <a:gd name="adj" fmla="val 4444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5"/>
          <p:cNvSpPr/>
          <p:nvPr/>
        </p:nvSpPr>
        <p:spPr>
          <a:xfrm>
            <a:off x="228600" y="1691640"/>
            <a:ext cx="1984248" cy="100584"/>
          </a:xfrm>
          <a:prstGeom prst="rect">
            <a:avLst/>
          </a:prstGeom>
          <a:solidFill>
            <a:srgbClr val="26AC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228600" y="1792224"/>
            <a:ext cx="1984248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People</a:t>
            </a:r>
            <a:endParaRPr lang="en-US" sz="1500" dirty="0"/>
          </a:p>
        </p:txBody>
      </p:sp>
      <p:sp>
        <p:nvSpPr>
          <p:cNvPr id="11" name="Shape 7"/>
          <p:cNvSpPr/>
          <p:nvPr/>
        </p:nvSpPr>
        <p:spPr>
          <a:xfrm>
            <a:off x="2441448" y="1691640"/>
            <a:ext cx="1984248" cy="1234440"/>
          </a:xfrm>
          <a:prstGeom prst="roundRect">
            <a:avLst>
              <a:gd name="adj" fmla="val 4444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8"/>
          <p:cNvSpPr/>
          <p:nvPr/>
        </p:nvSpPr>
        <p:spPr>
          <a:xfrm>
            <a:off x="2441448" y="1691640"/>
            <a:ext cx="1984248" cy="100584"/>
          </a:xfrm>
          <a:prstGeom prst="rect">
            <a:avLst/>
          </a:prstGeom>
          <a:solidFill>
            <a:srgbClr val="114DA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2441448" y="1792224"/>
            <a:ext cx="1984248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Discipline</a:t>
            </a:r>
            <a:endParaRPr lang="en-US" sz="1500" dirty="0"/>
          </a:p>
        </p:txBody>
      </p:sp>
      <p:sp>
        <p:nvSpPr>
          <p:cNvPr id="14" name="Shape 10"/>
          <p:cNvSpPr/>
          <p:nvPr/>
        </p:nvSpPr>
        <p:spPr>
          <a:xfrm>
            <a:off x="4654296" y="1691640"/>
            <a:ext cx="1984248" cy="1234440"/>
          </a:xfrm>
          <a:prstGeom prst="roundRect">
            <a:avLst>
              <a:gd name="adj" fmla="val 4444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4654296" y="1691640"/>
            <a:ext cx="1984248" cy="100584"/>
          </a:xfrm>
          <a:prstGeom prst="rect">
            <a:avLst/>
          </a:prstGeom>
          <a:solidFill>
            <a:srgbClr val="3AA3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2"/>
          <p:cNvSpPr/>
          <p:nvPr/>
        </p:nvSpPr>
        <p:spPr>
          <a:xfrm>
            <a:off x="4654296" y="1792224"/>
            <a:ext cx="1984248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Capacity</a:t>
            </a:r>
            <a:endParaRPr lang="en-US" sz="1500" dirty="0"/>
          </a:p>
        </p:txBody>
      </p:sp>
      <p:sp>
        <p:nvSpPr>
          <p:cNvPr id="17" name="Shape 13"/>
          <p:cNvSpPr/>
          <p:nvPr/>
        </p:nvSpPr>
        <p:spPr>
          <a:xfrm>
            <a:off x="6867144" y="1691640"/>
            <a:ext cx="1984248" cy="1234440"/>
          </a:xfrm>
          <a:prstGeom prst="roundRect">
            <a:avLst>
              <a:gd name="adj" fmla="val 4444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6867144" y="1691640"/>
            <a:ext cx="1984248" cy="100584"/>
          </a:xfrm>
          <a:prstGeom prst="rect">
            <a:avLst/>
          </a:prstGeom>
          <a:solidFill>
            <a:srgbClr val="D3A60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/>
          <p:nvPr/>
        </p:nvSpPr>
        <p:spPr>
          <a:xfrm>
            <a:off x="6867144" y="1792224"/>
            <a:ext cx="1984248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Incentives</a:t>
            </a:r>
            <a:endParaRPr lang="en-US" sz="1500" dirty="0"/>
          </a:p>
        </p:txBody>
      </p:sp>
      <p:sp>
        <p:nvSpPr>
          <p:cNvPr id="20" name="Text 16"/>
          <p:cNvSpPr/>
          <p:nvPr/>
        </p:nvSpPr>
        <p:spPr>
          <a:xfrm>
            <a:off x="228600" y="3154680"/>
            <a:ext cx="868039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things that predict the next decade barely move quarter to quarter.</a:t>
            </a:r>
            <a:endParaRPr lang="en-US" sz="1500" dirty="0"/>
          </a:p>
        </p:txBody>
      </p:sp>
      <p:sp>
        <p:nvSpPr>
          <p:cNvPr id="21" name="Shape 17"/>
          <p:cNvSpPr/>
          <p:nvPr/>
        </p:nvSpPr>
        <p:spPr>
          <a:xfrm>
            <a:off x="228600" y="3886200"/>
            <a:ext cx="8680399" cy="1463040"/>
          </a:xfrm>
          <a:prstGeom prst="roundRect">
            <a:avLst>
              <a:gd name="adj" fmla="val 3750"/>
            </a:avLst>
          </a:prstGeom>
          <a:solidFill>
            <a:srgbClr val="EAF4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8"/>
          <p:cNvSpPr/>
          <p:nvPr/>
        </p:nvSpPr>
        <p:spPr>
          <a:xfrm>
            <a:off x="548640" y="3886200"/>
            <a:ext cx="8046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number moves every quarter. Weight them accordingly.</a:t>
            </a:r>
            <a:endParaRPr lang="en-US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414" y="408592"/>
            <a:ext cx="68195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kern="0" spc="-5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Five questions to ask every manager</a:t>
            </a:r>
            <a:endParaRPr lang="en-US" sz="2800" dirty="0"/>
          </a:p>
        </p:txBody>
      </p:sp>
      <p:pic>
        <p:nvPicPr>
          <p:cNvPr id="4" name="Image 0" descr="header_line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0976"/>
            <a:ext cx="8915400" cy="55778"/>
          </a:xfrm>
          <a:prstGeom prst="rect">
            <a:avLst/>
          </a:prstGeom>
        </p:spPr>
      </p:pic>
      <p:pic>
        <p:nvPicPr>
          <p:cNvPr id="5" name="Image 1" descr="logo_wordmark_bla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1" y="6165799"/>
            <a:ext cx="1775765" cy="486461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2152498" y="6133795"/>
            <a:ext cx="0" cy="724205"/>
          </a:xfrm>
          <a:prstGeom prst="line">
            <a:avLst/>
          </a:prstGeom>
          <a:noFill/>
          <a:ln w="6350">
            <a:solidFill>
              <a:srgbClr val="26A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8604504" y="6139282"/>
            <a:ext cx="304495" cy="48371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r">
              <a:buNone/>
            </a:pPr>
            <a:r>
              <a:rPr lang="en-US" sz="12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26</a:t>
            </a:r>
            <a:endParaRPr lang="en-US" sz="1200" dirty="0"/>
          </a:p>
        </p:txBody>
      </p:sp>
      <p:sp>
        <p:nvSpPr>
          <p:cNvPr id="8" name="Shape 4"/>
          <p:cNvSpPr/>
          <p:nvPr/>
        </p:nvSpPr>
        <p:spPr>
          <a:xfrm>
            <a:off x="228600" y="1463040"/>
            <a:ext cx="8680399" cy="749808"/>
          </a:xfrm>
          <a:prstGeom prst="roundRect">
            <a:avLst>
              <a:gd name="adj" fmla="val 7317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/>
          <p:nvPr/>
        </p:nvSpPr>
        <p:spPr>
          <a:xfrm>
            <a:off x="365760" y="1463040"/>
            <a:ext cx="56692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26ACEE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</a:t>
            </a:r>
            <a:endParaRPr lang="en-US" sz="2200" dirty="0"/>
          </a:p>
        </p:txBody>
      </p:sp>
      <p:sp>
        <p:nvSpPr>
          <p:cNvPr id="10" name="Shape 6"/>
          <p:cNvSpPr/>
          <p:nvPr/>
        </p:nvSpPr>
        <p:spPr>
          <a:xfrm>
            <a:off x="1024128" y="1591056"/>
            <a:ext cx="0" cy="493776"/>
          </a:xfrm>
          <a:prstGeom prst="line">
            <a:avLst/>
          </a:prstGeom>
          <a:noFill/>
          <a:ln w="12700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7"/>
          <p:cNvSpPr/>
          <p:nvPr/>
        </p:nvSpPr>
        <p:spPr>
          <a:xfrm>
            <a:off x="1207008" y="1463040"/>
            <a:ext cx="74523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What benchmark should we judge you against, and why that one?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228600" y="2359152"/>
            <a:ext cx="8680399" cy="749808"/>
          </a:xfrm>
          <a:prstGeom prst="roundRect">
            <a:avLst>
              <a:gd name="adj" fmla="val 7317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365760" y="2359152"/>
            <a:ext cx="56692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26ACEE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</a:t>
            </a:r>
            <a:endParaRPr lang="en-US" sz="2200" dirty="0"/>
          </a:p>
        </p:txBody>
      </p:sp>
      <p:sp>
        <p:nvSpPr>
          <p:cNvPr id="14" name="Shape 10"/>
          <p:cNvSpPr/>
          <p:nvPr/>
        </p:nvSpPr>
        <p:spPr>
          <a:xfrm>
            <a:off x="1024128" y="2487168"/>
            <a:ext cx="0" cy="493776"/>
          </a:xfrm>
          <a:prstGeom prst="line">
            <a:avLst/>
          </a:prstGeom>
          <a:noFill/>
          <a:ln w="12700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1"/>
          <p:cNvSpPr/>
          <p:nvPr/>
        </p:nvSpPr>
        <p:spPr>
          <a:xfrm>
            <a:off x="1207008" y="2359152"/>
            <a:ext cx="74523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In what market conditions should we expect you to underperform?</a:t>
            </a:r>
            <a:endParaRPr lang="en-US" sz="1400" dirty="0"/>
          </a:p>
        </p:txBody>
      </p:sp>
      <p:sp>
        <p:nvSpPr>
          <p:cNvPr id="16" name="Shape 12"/>
          <p:cNvSpPr/>
          <p:nvPr/>
        </p:nvSpPr>
        <p:spPr>
          <a:xfrm>
            <a:off x="228600" y="3255264"/>
            <a:ext cx="8680399" cy="749808"/>
          </a:xfrm>
          <a:prstGeom prst="roundRect">
            <a:avLst>
              <a:gd name="adj" fmla="val 7317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365760" y="3255264"/>
            <a:ext cx="56692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26ACEE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3</a:t>
            </a:r>
            <a:endParaRPr lang="en-US" sz="2200" dirty="0"/>
          </a:p>
        </p:txBody>
      </p:sp>
      <p:sp>
        <p:nvSpPr>
          <p:cNvPr id="18" name="Shape 14"/>
          <p:cNvSpPr/>
          <p:nvPr/>
        </p:nvSpPr>
        <p:spPr>
          <a:xfrm>
            <a:off x="1024128" y="3383280"/>
            <a:ext cx="0" cy="493776"/>
          </a:xfrm>
          <a:prstGeom prst="line">
            <a:avLst/>
          </a:prstGeom>
          <a:noFill/>
          <a:ln w="12700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/>
          <p:nvPr/>
        </p:nvSpPr>
        <p:spPr>
          <a:xfrm>
            <a:off x="1207008" y="3255264"/>
            <a:ext cx="74523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What would have to change for you to abandon this process?</a:t>
            </a:r>
            <a:endParaRPr lang="en-US" sz="1400" dirty="0"/>
          </a:p>
        </p:txBody>
      </p:sp>
      <p:sp>
        <p:nvSpPr>
          <p:cNvPr id="20" name="Shape 16"/>
          <p:cNvSpPr/>
          <p:nvPr/>
        </p:nvSpPr>
        <p:spPr>
          <a:xfrm>
            <a:off x="228600" y="4151376"/>
            <a:ext cx="8680399" cy="749808"/>
          </a:xfrm>
          <a:prstGeom prst="roundRect">
            <a:avLst>
              <a:gd name="adj" fmla="val 7317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365760" y="4151376"/>
            <a:ext cx="56692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26ACEE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4</a:t>
            </a:r>
            <a:endParaRPr lang="en-US" sz="2200" dirty="0"/>
          </a:p>
        </p:txBody>
      </p:sp>
      <p:sp>
        <p:nvSpPr>
          <p:cNvPr id="22" name="Shape 18"/>
          <p:cNvSpPr/>
          <p:nvPr/>
        </p:nvSpPr>
        <p:spPr>
          <a:xfrm>
            <a:off x="1024128" y="4279392"/>
            <a:ext cx="0" cy="493776"/>
          </a:xfrm>
          <a:prstGeom prst="line">
            <a:avLst/>
          </a:prstGeom>
          <a:noFill/>
          <a:ln w="12700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9"/>
          <p:cNvSpPr/>
          <p:nvPr/>
        </p:nvSpPr>
        <p:spPr>
          <a:xfrm>
            <a:off x="1207008" y="4151376"/>
            <a:ext cx="74523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Who has left, who has joined, and how are they paid?</a:t>
            </a:r>
            <a:endParaRPr lang="en-US" sz="1400" dirty="0"/>
          </a:p>
        </p:txBody>
      </p:sp>
      <p:sp>
        <p:nvSpPr>
          <p:cNvPr id="24" name="Shape 20"/>
          <p:cNvSpPr/>
          <p:nvPr/>
        </p:nvSpPr>
        <p:spPr>
          <a:xfrm>
            <a:off x="228600" y="5047488"/>
            <a:ext cx="8680399" cy="749808"/>
          </a:xfrm>
          <a:prstGeom prst="roundRect">
            <a:avLst>
              <a:gd name="adj" fmla="val 7317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1"/>
          <p:cNvSpPr/>
          <p:nvPr/>
        </p:nvSpPr>
        <p:spPr>
          <a:xfrm>
            <a:off x="365760" y="5047488"/>
            <a:ext cx="56692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26ACEE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5</a:t>
            </a:r>
            <a:endParaRPr lang="en-US" sz="2200" dirty="0"/>
          </a:p>
        </p:txBody>
      </p:sp>
      <p:sp>
        <p:nvSpPr>
          <p:cNvPr id="26" name="Shape 22"/>
          <p:cNvSpPr/>
          <p:nvPr/>
        </p:nvSpPr>
        <p:spPr>
          <a:xfrm>
            <a:off x="1024128" y="5175504"/>
            <a:ext cx="0" cy="493776"/>
          </a:xfrm>
          <a:prstGeom prst="line">
            <a:avLst/>
          </a:prstGeom>
          <a:noFill/>
          <a:ln w="12700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3"/>
          <p:cNvSpPr/>
          <p:nvPr/>
        </p:nvSpPr>
        <p:spPr>
          <a:xfrm>
            <a:off x="1207008" y="5047488"/>
            <a:ext cx="74523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How much money can this strategy hold before it stops working?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7499" y="450561"/>
            <a:ext cx="6819595" cy="528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kern="0" spc="-5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questions</a:t>
            </a:r>
            <a:endParaRPr lang="en-US" sz="3200" dirty="0"/>
          </a:p>
        </p:txBody>
      </p:sp>
      <p:pic>
        <p:nvPicPr>
          <p:cNvPr id="4" name="Image 0" descr="header_line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0976"/>
            <a:ext cx="8915400" cy="55778"/>
          </a:xfrm>
          <a:prstGeom prst="rect">
            <a:avLst/>
          </a:prstGeom>
        </p:spPr>
      </p:pic>
      <p:pic>
        <p:nvPicPr>
          <p:cNvPr id="5" name="Image 1" descr="logo_wordmark_bla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1" y="6165799"/>
            <a:ext cx="1775765" cy="486461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2152498" y="6133795"/>
            <a:ext cx="0" cy="724205"/>
          </a:xfrm>
          <a:prstGeom prst="line">
            <a:avLst/>
          </a:prstGeom>
          <a:noFill/>
          <a:ln w="6350">
            <a:solidFill>
              <a:srgbClr val="26A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8604504" y="6139282"/>
            <a:ext cx="304495" cy="48371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r">
              <a:buNone/>
            </a:pPr>
            <a:r>
              <a:rPr lang="en-US" sz="12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</a:t>
            </a:r>
            <a:endParaRPr lang="en-US" sz="1200" dirty="0"/>
          </a:p>
        </p:txBody>
      </p:sp>
      <p:sp>
        <p:nvSpPr>
          <p:cNvPr id="8" name="Shape 4"/>
          <p:cNvSpPr/>
          <p:nvPr/>
        </p:nvSpPr>
        <p:spPr>
          <a:xfrm>
            <a:off x="228600" y="1600200"/>
            <a:ext cx="8680399" cy="1469441"/>
          </a:xfrm>
          <a:prstGeom prst="roundRect">
            <a:avLst>
              <a:gd name="adj" fmla="val 2353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C00000"/>
              </a:solidFill>
            </a:endParaRPr>
          </a:p>
        </p:txBody>
      </p:sp>
      <p:sp>
        <p:nvSpPr>
          <p:cNvPr id="9" name="Text 5"/>
          <p:cNvSpPr/>
          <p:nvPr/>
        </p:nvSpPr>
        <p:spPr>
          <a:xfrm>
            <a:off x="574700" y="1805483"/>
            <a:ext cx="7765999" cy="117063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600" kern="0" spc="-50" dirty="0">
                <a:solidFill>
                  <a:srgbClr val="C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“They've trailed for three years.</a:t>
            </a:r>
            <a:endParaRPr lang="en-US" sz="2600" dirty="0">
              <a:solidFill>
                <a:srgbClr val="C00000"/>
              </a:solidFill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en-US" sz="2600" kern="0" spc="-50" dirty="0">
                <a:solidFill>
                  <a:srgbClr val="C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Should we fire them?”</a:t>
            </a:r>
            <a:endParaRPr lang="en-US" sz="2600" dirty="0">
              <a:solidFill>
                <a:srgbClr val="C00000"/>
              </a:solidFill>
            </a:endParaRPr>
          </a:p>
        </p:txBody>
      </p:sp>
      <p:sp>
        <p:nvSpPr>
          <p:cNvPr id="10" name="Text 6"/>
          <p:cNvSpPr/>
          <p:nvPr/>
        </p:nvSpPr>
        <p:spPr>
          <a:xfrm>
            <a:off x="117499" y="1131799"/>
            <a:ext cx="868039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board, eventually</a:t>
            </a:r>
            <a:endParaRPr lang="en-US" sz="1300" dirty="0"/>
          </a:p>
        </p:txBody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FB517C6D-84C8-527C-30EF-3612E77F196E}"/>
              </a:ext>
            </a:extLst>
          </p:cNvPr>
          <p:cNvSpPr/>
          <p:nvPr/>
        </p:nvSpPr>
        <p:spPr>
          <a:xfrm>
            <a:off x="235001" y="3388758"/>
            <a:ext cx="8680399" cy="1469441"/>
          </a:xfrm>
          <a:prstGeom prst="roundRect">
            <a:avLst>
              <a:gd name="adj" fmla="val 2353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91193852-B737-139B-0400-F5A647010D95}"/>
              </a:ext>
            </a:extLst>
          </p:cNvPr>
          <p:cNvSpPr/>
          <p:nvPr/>
        </p:nvSpPr>
        <p:spPr>
          <a:xfrm>
            <a:off x="581101" y="3594041"/>
            <a:ext cx="7765999" cy="117063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600" kern="0" spc="-50" dirty="0">
                <a:solidFill>
                  <a:schemeClr val="accent6">
                    <a:lumMod val="50000"/>
                  </a:scheme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“They are top ranked for the past three years.</a:t>
            </a:r>
            <a:endParaRPr lang="en-US" sz="2600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en-US" sz="2600" kern="0" spc="-50" dirty="0">
                <a:solidFill>
                  <a:schemeClr val="accent6">
                    <a:lumMod val="50000"/>
                  </a:scheme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don’t we hire them?”</a:t>
            </a:r>
            <a:endParaRPr lang="en-US" sz="2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596" y="421538"/>
            <a:ext cx="6819595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600" kern="0" spc="-5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An evaluation rhythm</a:t>
            </a:r>
            <a:endParaRPr lang="en-US" sz="3600" dirty="0"/>
          </a:p>
        </p:txBody>
      </p:sp>
      <p:pic>
        <p:nvPicPr>
          <p:cNvPr id="4" name="Image 0" descr="header_line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0976"/>
            <a:ext cx="8915400" cy="55778"/>
          </a:xfrm>
          <a:prstGeom prst="rect">
            <a:avLst/>
          </a:prstGeom>
        </p:spPr>
      </p:pic>
      <p:pic>
        <p:nvPicPr>
          <p:cNvPr id="5" name="Image 1" descr="logo_wordmark_bla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1" y="6165799"/>
            <a:ext cx="1775765" cy="486461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2152498" y="6133795"/>
            <a:ext cx="0" cy="724205"/>
          </a:xfrm>
          <a:prstGeom prst="line">
            <a:avLst/>
          </a:prstGeom>
          <a:noFill/>
          <a:ln w="6350">
            <a:solidFill>
              <a:srgbClr val="26A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8604504" y="6139282"/>
            <a:ext cx="304495" cy="48371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r">
              <a:buNone/>
            </a:pPr>
            <a:r>
              <a:rPr lang="en-US" sz="12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28</a:t>
            </a:r>
            <a:endParaRPr lang="en-US" sz="1200" dirty="0"/>
          </a:p>
        </p:txBody>
      </p:sp>
      <p:sp>
        <p:nvSpPr>
          <p:cNvPr id="8" name="Shape 4"/>
          <p:cNvSpPr/>
          <p:nvPr/>
        </p:nvSpPr>
        <p:spPr>
          <a:xfrm>
            <a:off x="228600" y="1691640"/>
            <a:ext cx="2724912" cy="3200400"/>
          </a:xfrm>
          <a:prstGeom prst="roundRect">
            <a:avLst>
              <a:gd name="adj" fmla="val 2013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5"/>
          <p:cNvSpPr/>
          <p:nvPr/>
        </p:nvSpPr>
        <p:spPr>
          <a:xfrm>
            <a:off x="228600" y="1691640"/>
            <a:ext cx="2724912" cy="100584"/>
          </a:xfrm>
          <a:prstGeom prst="rect">
            <a:avLst/>
          </a:prstGeom>
          <a:solidFill>
            <a:srgbClr val="26AC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411480" y="1883664"/>
            <a:ext cx="23591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80" dirty="0">
                <a:solidFill>
                  <a:srgbClr val="26ACEE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QUARTERLY</a:t>
            </a:r>
            <a:endParaRPr lang="en-US" sz="1000" dirty="0"/>
          </a:p>
        </p:txBody>
      </p:sp>
      <p:sp>
        <p:nvSpPr>
          <p:cNvPr id="11" name="Text 7"/>
          <p:cNvSpPr/>
          <p:nvPr/>
        </p:nvSpPr>
        <p:spPr>
          <a:xfrm>
            <a:off x="411480" y="2331720"/>
            <a:ext cx="235915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800" kern="0" spc="-5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Monitor</a:t>
            </a:r>
            <a:endParaRPr lang="en-US" sz="1800" dirty="0"/>
          </a:p>
        </p:txBody>
      </p:sp>
      <p:sp>
        <p:nvSpPr>
          <p:cNvPr id="12" name="Text 8"/>
          <p:cNvSpPr/>
          <p:nvPr/>
        </p:nvSpPr>
        <p:spPr>
          <a:xfrm>
            <a:off x="411480" y="3099575"/>
            <a:ext cx="235915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Confirm the results are explainable. No verdicts.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3183026" y="1691640"/>
            <a:ext cx="2724912" cy="3200400"/>
          </a:xfrm>
          <a:prstGeom prst="roundRect">
            <a:avLst>
              <a:gd name="adj" fmla="val 2013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0"/>
          <p:cNvSpPr/>
          <p:nvPr/>
        </p:nvSpPr>
        <p:spPr>
          <a:xfrm>
            <a:off x="3183026" y="1691640"/>
            <a:ext cx="2724912" cy="100584"/>
          </a:xfrm>
          <a:prstGeom prst="rect">
            <a:avLst/>
          </a:prstGeom>
          <a:solidFill>
            <a:srgbClr val="114DA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1"/>
          <p:cNvSpPr/>
          <p:nvPr/>
        </p:nvSpPr>
        <p:spPr>
          <a:xfrm>
            <a:off x="3365906" y="1883664"/>
            <a:ext cx="23591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8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ANNUALLY</a:t>
            </a:r>
            <a:endParaRPr lang="en-US" sz="1000" dirty="0"/>
          </a:p>
        </p:txBody>
      </p:sp>
      <p:sp>
        <p:nvSpPr>
          <p:cNvPr id="16" name="Text 12"/>
          <p:cNvSpPr/>
          <p:nvPr/>
        </p:nvSpPr>
        <p:spPr>
          <a:xfrm>
            <a:off x="3365906" y="2331720"/>
            <a:ext cx="235915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800" kern="0" spc="-5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Interrogate the process</a:t>
            </a:r>
            <a:endParaRPr lang="en-US" sz="1800" dirty="0"/>
          </a:p>
        </p:txBody>
      </p:sp>
      <p:sp>
        <p:nvSpPr>
          <p:cNvPr id="17" name="Text 13"/>
          <p:cNvSpPr/>
          <p:nvPr/>
        </p:nvSpPr>
        <p:spPr>
          <a:xfrm>
            <a:off x="3365906" y="3099575"/>
            <a:ext cx="235915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People, discipline, capacity, fees.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6137453" y="1691640"/>
            <a:ext cx="2724912" cy="3200400"/>
          </a:xfrm>
          <a:prstGeom prst="roundRect">
            <a:avLst>
              <a:gd name="adj" fmla="val 2013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5"/>
          <p:cNvSpPr/>
          <p:nvPr/>
        </p:nvSpPr>
        <p:spPr>
          <a:xfrm>
            <a:off x="6137453" y="1691640"/>
            <a:ext cx="2724912" cy="100584"/>
          </a:xfrm>
          <a:prstGeom prst="rect">
            <a:avLst/>
          </a:prstGeom>
          <a:solidFill>
            <a:srgbClr val="3AA3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6"/>
          <p:cNvSpPr/>
          <p:nvPr/>
        </p:nvSpPr>
        <p:spPr>
          <a:xfrm>
            <a:off x="6320333" y="1883664"/>
            <a:ext cx="23591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80" dirty="0">
                <a:solidFill>
                  <a:srgbClr val="3AA36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ONGOING</a:t>
            </a:r>
            <a:endParaRPr lang="en-US" sz="1000" dirty="0"/>
          </a:p>
        </p:txBody>
      </p:sp>
      <p:sp>
        <p:nvSpPr>
          <p:cNvPr id="21" name="Text 17"/>
          <p:cNvSpPr/>
          <p:nvPr/>
        </p:nvSpPr>
        <p:spPr>
          <a:xfrm>
            <a:off x="6320333" y="2331720"/>
            <a:ext cx="235915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800" kern="0" spc="-5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Judge performance</a:t>
            </a:r>
            <a:endParaRPr lang="en-US" sz="1800" dirty="0"/>
          </a:p>
        </p:txBody>
      </p:sp>
      <p:sp>
        <p:nvSpPr>
          <p:cNvPr id="22" name="Text 18"/>
          <p:cNvSpPr/>
          <p:nvPr/>
        </p:nvSpPr>
        <p:spPr>
          <a:xfrm>
            <a:off x="6320333" y="3099575"/>
            <a:ext cx="235915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Against the style benchmark, not the headline index. Poor performance should cause a deep dive by staff or the consultant, not make the decision.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228600"/>
            <a:ext cx="68195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000" kern="0" spc="-5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What this hour is for?</a:t>
            </a:r>
            <a:endParaRPr lang="en-US" sz="4000" dirty="0"/>
          </a:p>
        </p:txBody>
      </p:sp>
      <p:pic>
        <p:nvPicPr>
          <p:cNvPr id="4" name="Image 0" descr="header_line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0976"/>
            <a:ext cx="8915400" cy="55778"/>
          </a:xfrm>
          <a:prstGeom prst="rect">
            <a:avLst/>
          </a:prstGeom>
        </p:spPr>
      </p:pic>
      <p:pic>
        <p:nvPicPr>
          <p:cNvPr id="5" name="Image 1" descr="logo_wordmark_bla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1" y="6165799"/>
            <a:ext cx="1775765" cy="486461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2152498" y="6133795"/>
            <a:ext cx="0" cy="724205"/>
          </a:xfrm>
          <a:prstGeom prst="line">
            <a:avLst/>
          </a:prstGeom>
          <a:noFill/>
          <a:ln w="6350">
            <a:solidFill>
              <a:srgbClr val="26A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8604504" y="6139282"/>
            <a:ext cx="304495" cy="48371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r">
              <a:buNone/>
            </a:pPr>
            <a:r>
              <a:rPr lang="en-US" sz="12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3</a:t>
            </a:r>
            <a:endParaRPr lang="en-US" sz="1200" dirty="0"/>
          </a:p>
        </p:txBody>
      </p:sp>
      <p:sp>
        <p:nvSpPr>
          <p:cNvPr id="8" name="Shape 4"/>
          <p:cNvSpPr/>
          <p:nvPr/>
        </p:nvSpPr>
        <p:spPr>
          <a:xfrm>
            <a:off x="177089" y="1218513"/>
            <a:ext cx="8680399" cy="1005840"/>
          </a:xfrm>
          <a:prstGeom prst="roundRect">
            <a:avLst>
              <a:gd name="adj" fmla="val 5455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/>
          <p:nvPr/>
        </p:nvSpPr>
        <p:spPr>
          <a:xfrm>
            <a:off x="359969" y="1309953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26ACEE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</a:t>
            </a:r>
            <a:endParaRPr lang="en-US" sz="4000" dirty="0"/>
          </a:p>
        </p:txBody>
      </p:sp>
      <p:sp>
        <p:nvSpPr>
          <p:cNvPr id="10" name="Shape 6"/>
          <p:cNvSpPr/>
          <p:nvPr/>
        </p:nvSpPr>
        <p:spPr>
          <a:xfrm>
            <a:off x="1320089" y="1401393"/>
            <a:ext cx="0" cy="640080"/>
          </a:xfrm>
          <a:prstGeom prst="line">
            <a:avLst/>
          </a:prstGeom>
          <a:noFill/>
          <a:ln w="12700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7"/>
          <p:cNvSpPr/>
          <p:nvPr/>
        </p:nvSpPr>
        <p:spPr>
          <a:xfrm>
            <a:off x="1521257" y="1309953"/>
            <a:ext cx="7132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Montserrat SemiBold" pitchFamily="34" charset="0"/>
              </a:rPr>
              <a:t>The limits of a performance snapshot</a:t>
            </a:r>
            <a:endParaRPr lang="en-US" sz="2000" dirty="0"/>
          </a:p>
        </p:txBody>
      </p:sp>
      <p:sp>
        <p:nvSpPr>
          <p:cNvPr id="12" name="Shape 8"/>
          <p:cNvSpPr/>
          <p:nvPr/>
        </p:nvSpPr>
        <p:spPr>
          <a:xfrm>
            <a:off x="177089" y="2526295"/>
            <a:ext cx="8680399" cy="1005840"/>
          </a:xfrm>
          <a:prstGeom prst="roundRect">
            <a:avLst>
              <a:gd name="adj" fmla="val 5455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359969" y="2617735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26ACEE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</a:t>
            </a:r>
            <a:endParaRPr lang="en-US" sz="4000" dirty="0"/>
          </a:p>
        </p:txBody>
      </p:sp>
      <p:sp>
        <p:nvSpPr>
          <p:cNvPr id="14" name="Shape 10"/>
          <p:cNvSpPr/>
          <p:nvPr/>
        </p:nvSpPr>
        <p:spPr>
          <a:xfrm>
            <a:off x="1320089" y="2709175"/>
            <a:ext cx="0" cy="640080"/>
          </a:xfrm>
          <a:prstGeom prst="line">
            <a:avLst/>
          </a:prstGeom>
          <a:noFill/>
          <a:ln w="12700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1"/>
          <p:cNvSpPr/>
          <p:nvPr/>
        </p:nvSpPr>
        <p:spPr>
          <a:xfrm>
            <a:off x="1521257" y="2617735"/>
            <a:ext cx="7132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Montserrat SemiBold" pitchFamily="34" charset="0"/>
              </a:rPr>
              <a:t>What should you evaluate</a:t>
            </a:r>
            <a:endParaRPr lang="en-US" sz="2000" dirty="0"/>
          </a:p>
        </p:txBody>
      </p:sp>
      <p:sp>
        <p:nvSpPr>
          <p:cNvPr id="16" name="Shape 12"/>
          <p:cNvSpPr/>
          <p:nvPr/>
        </p:nvSpPr>
        <p:spPr>
          <a:xfrm>
            <a:off x="177089" y="3806456"/>
            <a:ext cx="8680399" cy="1005840"/>
          </a:xfrm>
          <a:prstGeom prst="roundRect">
            <a:avLst>
              <a:gd name="adj" fmla="val 5455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359969" y="3897896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26ACEE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3</a:t>
            </a:r>
            <a:endParaRPr lang="en-US" sz="4000" dirty="0"/>
          </a:p>
        </p:txBody>
      </p:sp>
      <p:sp>
        <p:nvSpPr>
          <p:cNvPr id="18" name="Shape 14"/>
          <p:cNvSpPr/>
          <p:nvPr/>
        </p:nvSpPr>
        <p:spPr>
          <a:xfrm>
            <a:off x="1320089" y="3989336"/>
            <a:ext cx="0" cy="640080"/>
          </a:xfrm>
          <a:prstGeom prst="line">
            <a:avLst/>
          </a:prstGeom>
          <a:noFill/>
          <a:ln w="12700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/>
          <p:nvPr/>
        </p:nvSpPr>
        <p:spPr>
          <a:xfrm>
            <a:off x="1521257" y="3897896"/>
            <a:ext cx="7132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honest downside of getting it wrong</a:t>
            </a:r>
            <a:endParaRPr lang="en-US" sz="2000" dirty="0"/>
          </a:p>
        </p:txBody>
      </p:sp>
      <p:sp>
        <p:nvSpPr>
          <p:cNvPr id="22" name="Shape 12">
            <a:extLst>
              <a:ext uri="{FF2B5EF4-FFF2-40B4-BE49-F238E27FC236}">
                <a16:creationId xmlns:a16="http://schemas.microsoft.com/office/drawing/2014/main" id="{C3832968-26A1-442B-2BBD-78107491FEE8}"/>
              </a:ext>
            </a:extLst>
          </p:cNvPr>
          <p:cNvSpPr/>
          <p:nvPr/>
        </p:nvSpPr>
        <p:spPr>
          <a:xfrm>
            <a:off x="177089" y="5159959"/>
            <a:ext cx="8680399" cy="1005840"/>
          </a:xfrm>
          <a:prstGeom prst="roundRect">
            <a:avLst>
              <a:gd name="adj" fmla="val 5455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13">
            <a:extLst>
              <a:ext uri="{FF2B5EF4-FFF2-40B4-BE49-F238E27FC236}">
                <a16:creationId xmlns:a16="http://schemas.microsoft.com/office/drawing/2014/main" id="{47892E51-C14C-2F26-C9FC-C62582F09776}"/>
              </a:ext>
            </a:extLst>
          </p:cNvPr>
          <p:cNvSpPr/>
          <p:nvPr/>
        </p:nvSpPr>
        <p:spPr>
          <a:xfrm>
            <a:off x="359969" y="5251399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26ACEE"/>
                </a:solidFill>
                <a:latin typeface="Montserrat SemiBold" pitchFamily="34" charset="0"/>
              </a:rPr>
              <a:t>4</a:t>
            </a:r>
            <a:endParaRPr lang="en-US" sz="4000" dirty="0"/>
          </a:p>
        </p:txBody>
      </p:sp>
      <p:sp>
        <p:nvSpPr>
          <p:cNvPr id="26" name="Text 15">
            <a:extLst>
              <a:ext uri="{FF2B5EF4-FFF2-40B4-BE49-F238E27FC236}">
                <a16:creationId xmlns:a16="http://schemas.microsoft.com/office/drawing/2014/main" id="{3E4C5859-037F-5A0C-9795-283F210B2489}"/>
              </a:ext>
            </a:extLst>
          </p:cNvPr>
          <p:cNvSpPr/>
          <p:nvPr/>
        </p:nvSpPr>
        <p:spPr>
          <a:xfrm>
            <a:off x="1521257" y="5251399"/>
            <a:ext cx="7132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Actionable takeaways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over_backgroun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865" y="0"/>
            <a:ext cx="8854135" cy="6858000"/>
          </a:xfrm>
          <a:prstGeom prst="rect">
            <a:avLst/>
          </a:prstGeom>
        </p:spPr>
      </p:pic>
      <p:pic>
        <p:nvPicPr>
          <p:cNvPr id="3" name="Image 1" descr="header_line_divid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43584"/>
            <a:ext cx="7610551" cy="612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766560" y="963778"/>
            <a:ext cx="866851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4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5666537" y="1164031"/>
            <a:ext cx="1594714" cy="12097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6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</a:t>
            </a:r>
            <a:endParaRPr lang="en-US" sz="6600" dirty="0"/>
          </a:p>
        </p:txBody>
      </p:sp>
      <p:sp>
        <p:nvSpPr>
          <p:cNvPr id="6" name="Text 2"/>
          <p:cNvSpPr/>
          <p:nvPr/>
        </p:nvSpPr>
        <p:spPr>
          <a:xfrm>
            <a:off x="176703" y="2371954"/>
            <a:ext cx="6743861" cy="14840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000" kern="0" spc="-5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What does a performance snapshot tell us?</a:t>
            </a:r>
            <a:endParaRPr lang="en-US" sz="4000" dirty="0"/>
          </a:p>
        </p:txBody>
      </p:sp>
      <p:sp>
        <p:nvSpPr>
          <p:cNvPr id="8" name="Text 4"/>
          <p:cNvSpPr/>
          <p:nvPr/>
        </p:nvSpPr>
        <p:spPr>
          <a:xfrm>
            <a:off x="8604504" y="6139282"/>
            <a:ext cx="304495" cy="48371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r">
              <a:buNone/>
            </a:pPr>
            <a:r>
              <a:rPr lang="en-US" sz="12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4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951" y="504604"/>
            <a:ext cx="6819595" cy="4901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kern="0" spc="-50" dirty="0">
                <a:solidFill>
                  <a:srgbClr val="000000"/>
                </a:solidFill>
                <a:latin typeface="Montserrat SemiBold" pitchFamily="34" charset="0"/>
              </a:rPr>
              <a:t>How noisy is the signal? </a:t>
            </a:r>
            <a:endParaRPr lang="en-US" sz="2800" dirty="0"/>
          </a:p>
        </p:txBody>
      </p:sp>
      <p:pic>
        <p:nvPicPr>
          <p:cNvPr id="4" name="Image 0" descr="header_line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0976"/>
            <a:ext cx="8915400" cy="55778"/>
          </a:xfrm>
          <a:prstGeom prst="rect">
            <a:avLst/>
          </a:prstGeom>
        </p:spPr>
      </p:pic>
      <p:pic>
        <p:nvPicPr>
          <p:cNvPr id="5" name="Image 1" descr="logo_wordmark_bla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1" y="6165799"/>
            <a:ext cx="1775765" cy="486461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2152498" y="6133795"/>
            <a:ext cx="0" cy="724205"/>
          </a:xfrm>
          <a:prstGeom prst="line">
            <a:avLst/>
          </a:prstGeom>
          <a:noFill/>
          <a:ln w="6350">
            <a:solidFill>
              <a:srgbClr val="26A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8604504" y="6139282"/>
            <a:ext cx="304495" cy="48371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r">
              <a:buNone/>
            </a:pPr>
            <a:r>
              <a:rPr lang="en-US" sz="12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5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81951" y="1729130"/>
            <a:ext cx="8680399" cy="914400"/>
          </a:xfrm>
          <a:prstGeom prst="roundRect">
            <a:avLst>
              <a:gd name="adj" fmla="val 6000"/>
            </a:avLst>
          </a:prstGeom>
          <a:solidFill>
            <a:srgbClr val="EAF4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356271" y="1729130"/>
            <a:ext cx="8138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Am I a great golfer?</a:t>
            </a:r>
            <a:endParaRPr lang="en-US" sz="3200" dirty="0"/>
          </a:p>
        </p:txBody>
      </p:sp>
      <p:sp>
        <p:nvSpPr>
          <p:cNvPr id="23" name="Shape 12">
            <a:extLst>
              <a:ext uri="{FF2B5EF4-FFF2-40B4-BE49-F238E27FC236}">
                <a16:creationId xmlns:a16="http://schemas.microsoft.com/office/drawing/2014/main" id="{71197F00-924D-9686-0643-117F9D469B89}"/>
              </a:ext>
            </a:extLst>
          </p:cNvPr>
          <p:cNvSpPr/>
          <p:nvPr/>
        </p:nvSpPr>
        <p:spPr>
          <a:xfrm>
            <a:off x="107330" y="2971800"/>
            <a:ext cx="8680399" cy="914400"/>
          </a:xfrm>
          <a:prstGeom prst="roundRect">
            <a:avLst>
              <a:gd name="adj" fmla="val 6000"/>
            </a:avLst>
          </a:prstGeom>
          <a:solidFill>
            <a:srgbClr val="EAF4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13">
            <a:extLst>
              <a:ext uri="{FF2B5EF4-FFF2-40B4-BE49-F238E27FC236}">
                <a16:creationId xmlns:a16="http://schemas.microsoft.com/office/drawing/2014/main" id="{5A85672E-B170-EDD1-D728-DAA23D5623F7}"/>
              </a:ext>
            </a:extLst>
          </p:cNvPr>
          <p:cNvSpPr/>
          <p:nvPr/>
        </p:nvSpPr>
        <p:spPr>
          <a:xfrm>
            <a:off x="381650" y="2971800"/>
            <a:ext cx="8138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Was John Cash washed up in 1986?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221" y="416073"/>
            <a:ext cx="7394608" cy="486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kern="0" spc="-50" dirty="0">
                <a:solidFill>
                  <a:srgbClr val="000000"/>
                </a:solidFill>
                <a:latin typeface="Montserrat SemiBold" pitchFamily="34" charset="0"/>
              </a:rPr>
              <a:t>Reacting to Noise is Expensive</a:t>
            </a:r>
            <a:endParaRPr lang="en-US" sz="3200" dirty="0"/>
          </a:p>
        </p:txBody>
      </p:sp>
      <p:pic>
        <p:nvPicPr>
          <p:cNvPr id="4" name="Image 0" descr="header_line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0976"/>
            <a:ext cx="8915400" cy="55778"/>
          </a:xfrm>
          <a:prstGeom prst="rect">
            <a:avLst/>
          </a:prstGeom>
        </p:spPr>
      </p:pic>
      <p:pic>
        <p:nvPicPr>
          <p:cNvPr id="5" name="Image 1" descr="logo_wordmark_bla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1" y="6165799"/>
            <a:ext cx="1775765" cy="486461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2152498" y="6133795"/>
            <a:ext cx="0" cy="724205"/>
          </a:xfrm>
          <a:prstGeom prst="line">
            <a:avLst/>
          </a:prstGeom>
          <a:noFill/>
          <a:ln w="6350">
            <a:solidFill>
              <a:srgbClr val="26A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8604504" y="6139282"/>
            <a:ext cx="304495" cy="48371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r">
              <a:buNone/>
            </a:pPr>
            <a:r>
              <a:rPr lang="en-US" sz="12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7</a:t>
            </a:r>
            <a:endParaRPr lang="en-US" sz="1200" dirty="0"/>
          </a:p>
        </p:txBody>
      </p:sp>
      <p:graphicFrame>
        <p:nvGraphicFramePr>
          <p:cNvPr id="14" name="Table 1">
            <a:extLst>
              <a:ext uri="{FF2B5EF4-FFF2-40B4-BE49-F238E27FC236}">
                <a16:creationId xmlns:a16="http://schemas.microsoft.com/office/drawing/2014/main" id="{16085184-5062-F731-E099-59C457EA8A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189400"/>
              </p:ext>
            </p:extLst>
          </p:nvPr>
        </p:nvGraphicFramePr>
        <p:xfrm>
          <a:off x="1282564" y="1925268"/>
          <a:ext cx="5984508" cy="3426380"/>
        </p:xfrm>
        <a:graphic>
          <a:graphicData uri="http://schemas.openxmlformats.org/drawingml/2006/table">
            <a:tbl>
              <a:tblPr/>
              <a:tblGrid>
                <a:gridCol w="1950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7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7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5659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Montserrat SemiBold" pitchFamily="34" charset="0"/>
                          <a:ea typeface="Montserrat SemiBold" pitchFamily="34" charset="-122"/>
                          <a:cs typeface="Montserrat SemiBold" pitchFamily="34" charset="-120"/>
                        </a:rPr>
                        <a:t>3 year</a:t>
                      </a:r>
                      <a:endParaRPr lang="en-US" sz="1200" dirty="0">
                        <a:latin typeface="Montserrat SemiBold" charset="0"/>
                        <a:ea typeface="Montserrat SemiBold" charset="0"/>
                        <a:cs typeface="Montserrat SemiBold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4DA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Montserrat SemiBold" pitchFamily="34" charset="0"/>
                          <a:ea typeface="Montserrat SemiBold" pitchFamily="34" charset="-122"/>
                          <a:cs typeface="Montserrat SemiBold" pitchFamily="34" charset="-120"/>
                        </a:rPr>
                        <a:t>Top quintile</a:t>
                      </a:r>
                      <a:endParaRPr lang="en-US" sz="1200" dirty="0">
                        <a:latin typeface="Montserrat SemiBold" charset="0"/>
                        <a:ea typeface="Montserrat SemiBold" charset="0"/>
                        <a:cs typeface="Montserrat SemiBold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4DA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Montserrat SemiBold" pitchFamily="34" charset="0"/>
                          <a:ea typeface="Montserrat SemiBold" pitchFamily="34" charset="-122"/>
                          <a:cs typeface="Montserrat SemiBold" pitchFamily="34" charset="-120"/>
                        </a:rPr>
                        <a:t>Bottom quintile</a:t>
                      </a:r>
                      <a:endParaRPr lang="en-US" sz="1200" dirty="0">
                        <a:latin typeface="Montserrat SemiBold" charset="0"/>
                        <a:ea typeface="Montserrat SemiBold" charset="0"/>
                        <a:cs typeface="Montserrat SemiBold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4D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659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Excess Return Rank</a:t>
                      </a:r>
                      <a:endParaRPr lang="en-US" sz="12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Montserrat SemiBold" pitchFamily="34" charset="0"/>
                          <a:ea typeface="Montserrat SemiBold" pitchFamily="34" charset="-122"/>
                          <a:cs typeface="Montserrat SemiBold" pitchFamily="34" charset="-120"/>
                        </a:rPr>
                        <a:t>−0.35%</a:t>
                      </a:r>
                      <a:endParaRPr lang="en-US" sz="1800" dirty="0">
                        <a:latin typeface="Montserrat SemiBold" charset="0"/>
                        <a:ea typeface="Montserrat SemiBold" charset="0"/>
                        <a:cs typeface="Montserrat SemiBold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A3A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Montserrat SemiBold" pitchFamily="34" charset="0"/>
                          <a:ea typeface="Montserrat SemiBold" pitchFamily="34" charset="-122"/>
                          <a:cs typeface="Montserrat SemiBold" pitchFamily="34" charset="-120"/>
                        </a:rPr>
                        <a:t>+0.58%</a:t>
                      </a:r>
                      <a:endParaRPr lang="en-US" sz="1800" dirty="0">
                        <a:latin typeface="Montserrat SemiBold" charset="0"/>
                        <a:ea typeface="Montserrat SemiBold" charset="0"/>
                        <a:cs typeface="Montserrat SemiBold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CD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659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Information  Ratio</a:t>
                      </a:r>
                      <a:endParaRPr lang="en-US" sz="12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Montserrat SemiBold" pitchFamily="34" charset="0"/>
                          <a:ea typeface="Montserrat SemiBold" pitchFamily="34" charset="-122"/>
                          <a:cs typeface="Montserrat SemiBold" pitchFamily="34" charset="-120"/>
                        </a:rPr>
                        <a:t>−0.37%</a:t>
                      </a:r>
                      <a:endParaRPr lang="en-US" sz="1800" dirty="0">
                        <a:latin typeface="Montserrat SemiBold" charset="0"/>
                        <a:ea typeface="Montserrat SemiBold" charset="0"/>
                        <a:cs typeface="Montserrat SemiBold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9FA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Montserrat SemiBold" pitchFamily="34" charset="0"/>
                          <a:ea typeface="Montserrat SemiBold" pitchFamily="34" charset="-122"/>
                          <a:cs typeface="Montserrat SemiBold" pitchFamily="34" charset="-120"/>
                        </a:rPr>
                        <a:t>+0.35%</a:t>
                      </a:r>
                      <a:endParaRPr lang="en-US" sz="1800" dirty="0">
                        <a:latin typeface="Montserrat SemiBold" charset="0"/>
                        <a:ea typeface="Montserrat SemiBold" charset="0"/>
                        <a:cs typeface="Montserrat SemiBold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A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659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Sharpe Ratio</a:t>
                      </a:r>
                      <a:endParaRPr lang="en-US" sz="12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Montserrat SemiBold" pitchFamily="34" charset="0"/>
                          <a:ea typeface="Montserrat SemiBold" pitchFamily="34" charset="-122"/>
                          <a:cs typeface="Montserrat SemiBold" pitchFamily="34" charset="-120"/>
                        </a:rPr>
                        <a:t>−0.32%</a:t>
                      </a:r>
                      <a:endParaRPr lang="en-US" sz="1800" dirty="0">
                        <a:latin typeface="Montserrat SemiBold" charset="0"/>
                        <a:ea typeface="Montserrat SemiBold" charset="0"/>
                        <a:cs typeface="Montserrat SemiBold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A8A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Montserrat SemiBold" pitchFamily="34" charset="0"/>
                          <a:ea typeface="Montserrat SemiBold" pitchFamily="34" charset="-122"/>
                          <a:cs typeface="Montserrat SemiBold" pitchFamily="34" charset="-120"/>
                        </a:rPr>
                        <a:t>+0.28%</a:t>
                      </a:r>
                      <a:endParaRPr lang="en-US" sz="1800" dirty="0">
                        <a:latin typeface="Montserrat SemiBold" charset="0"/>
                        <a:ea typeface="Montserrat SemiBold" charset="0"/>
                        <a:cs typeface="Montserrat SemiBold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F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Text 5">
            <a:extLst>
              <a:ext uri="{FF2B5EF4-FFF2-40B4-BE49-F238E27FC236}">
                <a16:creationId xmlns:a16="http://schemas.microsoft.com/office/drawing/2014/main" id="{EA9C18CC-9799-9EAF-D722-5E8F5D888946}"/>
              </a:ext>
            </a:extLst>
          </p:cNvPr>
          <p:cNvSpPr/>
          <p:nvPr/>
        </p:nvSpPr>
        <p:spPr>
          <a:xfrm>
            <a:off x="251458" y="1056036"/>
            <a:ext cx="8046720" cy="7648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Average Excess Return (vs Russell 2000) of US Small Cap managers for the following 3 years groups by their trailing 3 year ranking on each metric.</a:t>
            </a:r>
            <a:endParaRPr lang="en-US" sz="1500" dirty="0"/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7CAE9F2F-26A2-CE51-D5BE-9830C79D03CF}"/>
              </a:ext>
            </a:extLst>
          </p:cNvPr>
          <p:cNvSpPr/>
          <p:nvPr/>
        </p:nvSpPr>
        <p:spPr>
          <a:xfrm>
            <a:off x="1282564" y="5587522"/>
            <a:ext cx="5984508" cy="7648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i="1" dirty="0">
                <a:solidFill>
                  <a:srgbClr val="000000"/>
                </a:solidFill>
                <a:latin typeface="Montserrat" pitchFamily="34" charset="0"/>
              </a:rPr>
              <a:t>All US SC strategies in Evestment from 6/2007 through 6/2026, including discontinued products. Assumes an 81 Bps management fee.</a:t>
            </a:r>
            <a:endParaRPr lang="en-US" sz="1000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1972" y="475774"/>
            <a:ext cx="7240604" cy="5152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kern="0" spc="-50" dirty="0">
                <a:solidFill>
                  <a:srgbClr val="000000"/>
                </a:solidFill>
                <a:latin typeface="Montserrat SemiBold" pitchFamily="34" charset="0"/>
              </a:rPr>
              <a:t>In the log run….Most of us will be retired</a:t>
            </a:r>
            <a:endParaRPr lang="en-US" sz="2800" dirty="0"/>
          </a:p>
        </p:txBody>
      </p:sp>
      <p:pic>
        <p:nvPicPr>
          <p:cNvPr id="4" name="Image 0" descr="header_line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0976"/>
            <a:ext cx="8915400" cy="55778"/>
          </a:xfrm>
          <a:prstGeom prst="rect">
            <a:avLst/>
          </a:prstGeom>
        </p:spPr>
      </p:pic>
      <p:pic>
        <p:nvPicPr>
          <p:cNvPr id="5" name="Image 1" descr="logo_wordmark_bla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1" y="6165799"/>
            <a:ext cx="1775765" cy="486461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2152498" y="6133795"/>
            <a:ext cx="0" cy="724205"/>
          </a:xfrm>
          <a:prstGeom prst="line">
            <a:avLst/>
          </a:prstGeom>
          <a:noFill/>
          <a:ln w="6350">
            <a:solidFill>
              <a:srgbClr val="26A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8604504" y="6139282"/>
            <a:ext cx="304495" cy="48371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r">
              <a:buNone/>
            </a:pPr>
            <a:r>
              <a:rPr lang="en-US" sz="12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8</a:t>
            </a:r>
            <a:endParaRPr lang="en-US" sz="1200" dirty="0"/>
          </a:p>
        </p:txBody>
      </p:sp>
      <p:graphicFrame>
        <p:nvGraphicFramePr>
          <p:cNvPr id="11" name="Chart 0">
            <a:extLst>
              <a:ext uri="{FF2B5EF4-FFF2-40B4-BE49-F238E27FC236}">
                <a16:creationId xmlns:a16="http://schemas.microsoft.com/office/drawing/2014/main" id="{B6C5401D-0FF4-EC35-D046-E69F7E34BE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1581891"/>
              </p:ext>
            </p:extLst>
          </p:nvPr>
        </p:nvGraphicFramePr>
        <p:xfrm>
          <a:off x="228600" y="1335024"/>
          <a:ext cx="8641080" cy="42688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 2">
            <a:extLst>
              <a:ext uri="{FF2B5EF4-FFF2-40B4-BE49-F238E27FC236}">
                <a16:creationId xmlns:a16="http://schemas.microsoft.com/office/drawing/2014/main" id="{F842F323-BF3E-C833-8899-FF622838B9C6}"/>
              </a:ext>
            </a:extLst>
          </p:cNvPr>
          <p:cNvSpPr/>
          <p:nvPr/>
        </p:nvSpPr>
        <p:spPr>
          <a:xfrm>
            <a:off x="411480" y="5496218"/>
            <a:ext cx="8503920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Peak to peak length of every completed cycle, measured on all local turning points in the cumulative factor return. </a:t>
            </a:r>
          </a:p>
          <a:p>
            <a:r>
              <a:rPr lang="en-US" sz="800" i="1" dirty="0"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Source: Factset Global Risk Model and Xponance </a:t>
            </a:r>
            <a:r>
              <a:rPr lang="en-US" sz="800" i="1" dirty="0">
                <a:solidFill>
                  <a:srgbClr val="2626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Source: FactSet pure factor returns, MSCI All Country World, USD, monthly, 12/29/2000 to 6/30/2026. A turning point confirms when the cumulative factor return retraces one times the factor’s annualized volatility from a running extreme</a:t>
            </a:r>
            <a:endParaRPr lang="en-US" sz="800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over_backgroun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865" y="0"/>
            <a:ext cx="8854135" cy="6858000"/>
          </a:xfrm>
          <a:prstGeom prst="rect">
            <a:avLst/>
          </a:prstGeom>
        </p:spPr>
      </p:pic>
      <p:pic>
        <p:nvPicPr>
          <p:cNvPr id="3" name="Image 1" descr="header_line_divid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43584"/>
            <a:ext cx="7610551" cy="612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766560" y="963778"/>
            <a:ext cx="866851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4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5666537" y="1164031"/>
            <a:ext cx="1594714" cy="12097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6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</a:t>
            </a:r>
            <a:endParaRPr lang="en-US" sz="6600" dirty="0"/>
          </a:p>
        </p:txBody>
      </p:sp>
      <p:sp>
        <p:nvSpPr>
          <p:cNvPr id="6" name="Text 2"/>
          <p:cNvSpPr/>
          <p:nvPr/>
        </p:nvSpPr>
        <p:spPr>
          <a:xfrm>
            <a:off x="289865" y="2371954"/>
            <a:ext cx="5371137" cy="14840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000" kern="0" spc="-5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Judging against the right comparison</a:t>
            </a:r>
            <a:endParaRPr lang="en-US" sz="4000" dirty="0"/>
          </a:p>
        </p:txBody>
      </p:sp>
      <p:sp>
        <p:nvSpPr>
          <p:cNvPr id="8" name="Text 4"/>
          <p:cNvSpPr/>
          <p:nvPr/>
        </p:nvSpPr>
        <p:spPr>
          <a:xfrm>
            <a:off x="8604504" y="6139282"/>
            <a:ext cx="304495" cy="48371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r">
              <a:buNone/>
            </a:pPr>
            <a:r>
              <a:rPr lang="en-US" sz="12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9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3774" y="545486"/>
            <a:ext cx="6819595" cy="4125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kern="0" spc="-5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Managers fish in different ponds</a:t>
            </a:r>
            <a:endParaRPr lang="en-US" sz="3200" dirty="0"/>
          </a:p>
        </p:txBody>
      </p:sp>
      <p:pic>
        <p:nvPicPr>
          <p:cNvPr id="4" name="Image 0" descr="header_line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0976"/>
            <a:ext cx="8915400" cy="55778"/>
          </a:xfrm>
          <a:prstGeom prst="rect">
            <a:avLst/>
          </a:prstGeom>
        </p:spPr>
      </p:pic>
      <p:pic>
        <p:nvPicPr>
          <p:cNvPr id="5" name="Image 1" descr="logo_wordmark_bla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1" y="6165799"/>
            <a:ext cx="1775765" cy="486461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2152498" y="6133795"/>
            <a:ext cx="0" cy="724205"/>
          </a:xfrm>
          <a:prstGeom prst="line">
            <a:avLst/>
          </a:prstGeom>
          <a:noFill/>
          <a:ln w="6350">
            <a:solidFill>
              <a:srgbClr val="26A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8604504" y="6139282"/>
            <a:ext cx="304495" cy="48371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r">
              <a:buNone/>
            </a:pPr>
            <a:r>
              <a:rPr lang="en-US" sz="12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11</a:t>
            </a:r>
            <a:endParaRPr lang="en-US" sz="1200" dirty="0"/>
          </a:p>
        </p:txBody>
      </p:sp>
      <p:sp>
        <p:nvSpPr>
          <p:cNvPr id="8" name="Shape 4"/>
          <p:cNvSpPr/>
          <p:nvPr/>
        </p:nvSpPr>
        <p:spPr>
          <a:xfrm>
            <a:off x="228600" y="1691640"/>
            <a:ext cx="1984248" cy="2286000"/>
          </a:xfrm>
          <a:prstGeom prst="roundRect">
            <a:avLst>
              <a:gd name="adj" fmla="val 2765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5"/>
          <p:cNvSpPr/>
          <p:nvPr/>
        </p:nvSpPr>
        <p:spPr>
          <a:xfrm>
            <a:off x="228600" y="1691640"/>
            <a:ext cx="1984248" cy="100584"/>
          </a:xfrm>
          <a:prstGeom prst="rect">
            <a:avLst/>
          </a:prstGeom>
          <a:solidFill>
            <a:srgbClr val="26AC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320040" y="1792224"/>
            <a:ext cx="1801368" cy="2185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Large</a:t>
            </a:r>
            <a:endParaRPr lang="en-US" sz="20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companies</a:t>
            </a:r>
            <a:endParaRPr lang="en-US" sz="2000" dirty="0"/>
          </a:p>
        </p:txBody>
      </p:sp>
      <p:sp>
        <p:nvSpPr>
          <p:cNvPr id="11" name="Shape 7"/>
          <p:cNvSpPr/>
          <p:nvPr/>
        </p:nvSpPr>
        <p:spPr>
          <a:xfrm>
            <a:off x="2441448" y="1691640"/>
            <a:ext cx="1984248" cy="2286000"/>
          </a:xfrm>
          <a:prstGeom prst="roundRect">
            <a:avLst>
              <a:gd name="adj" fmla="val 2765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8"/>
          <p:cNvSpPr/>
          <p:nvPr/>
        </p:nvSpPr>
        <p:spPr>
          <a:xfrm>
            <a:off x="2441448" y="1691640"/>
            <a:ext cx="1984248" cy="100584"/>
          </a:xfrm>
          <a:prstGeom prst="rect">
            <a:avLst/>
          </a:prstGeom>
          <a:solidFill>
            <a:srgbClr val="114DA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2532888" y="1792224"/>
            <a:ext cx="1801368" cy="2185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Small</a:t>
            </a:r>
            <a:endParaRPr lang="en-US" sz="20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companies</a:t>
            </a:r>
            <a:endParaRPr lang="en-US" sz="2000" dirty="0"/>
          </a:p>
        </p:txBody>
      </p:sp>
      <p:sp>
        <p:nvSpPr>
          <p:cNvPr id="14" name="Shape 10"/>
          <p:cNvSpPr/>
          <p:nvPr/>
        </p:nvSpPr>
        <p:spPr>
          <a:xfrm>
            <a:off x="4654296" y="1691640"/>
            <a:ext cx="1984248" cy="2286000"/>
          </a:xfrm>
          <a:prstGeom prst="roundRect">
            <a:avLst>
              <a:gd name="adj" fmla="val 2765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4654296" y="1691640"/>
            <a:ext cx="1984248" cy="100584"/>
          </a:xfrm>
          <a:prstGeom prst="rect">
            <a:avLst/>
          </a:prstGeom>
          <a:solidFill>
            <a:srgbClr val="3AA3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2"/>
          <p:cNvSpPr/>
          <p:nvPr/>
        </p:nvSpPr>
        <p:spPr>
          <a:xfrm>
            <a:off x="4745736" y="1792224"/>
            <a:ext cx="1801368" cy="2185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Cheap</a:t>
            </a:r>
            <a:endParaRPr lang="en-US" sz="20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stocks</a:t>
            </a:r>
            <a:endParaRPr lang="en-US" sz="2000" dirty="0"/>
          </a:p>
        </p:txBody>
      </p:sp>
      <p:sp>
        <p:nvSpPr>
          <p:cNvPr id="17" name="Shape 13"/>
          <p:cNvSpPr/>
          <p:nvPr/>
        </p:nvSpPr>
        <p:spPr>
          <a:xfrm>
            <a:off x="6867144" y="1691640"/>
            <a:ext cx="1984248" cy="2286000"/>
          </a:xfrm>
          <a:prstGeom prst="roundRect">
            <a:avLst>
              <a:gd name="adj" fmla="val 2765"/>
            </a:avLst>
          </a:prstGeom>
          <a:solidFill>
            <a:srgbClr val="F2F7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6867144" y="1691640"/>
            <a:ext cx="1984248" cy="100584"/>
          </a:xfrm>
          <a:prstGeom prst="rect">
            <a:avLst/>
          </a:prstGeom>
          <a:solidFill>
            <a:srgbClr val="D3A60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/>
          <p:nvPr/>
        </p:nvSpPr>
        <p:spPr>
          <a:xfrm>
            <a:off x="6958584" y="1792224"/>
            <a:ext cx="1801368" cy="2185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Fast</a:t>
            </a:r>
            <a:endParaRPr lang="en-US" sz="20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growers</a:t>
            </a:r>
            <a:endParaRPr lang="en-US" sz="2000" dirty="0"/>
          </a:p>
        </p:txBody>
      </p:sp>
      <p:sp>
        <p:nvSpPr>
          <p:cNvPr id="20" name="Shape 16"/>
          <p:cNvSpPr/>
          <p:nvPr/>
        </p:nvSpPr>
        <p:spPr>
          <a:xfrm>
            <a:off x="228600" y="4297680"/>
            <a:ext cx="8680399" cy="1234440"/>
          </a:xfrm>
          <a:prstGeom prst="roundRect">
            <a:avLst>
              <a:gd name="adj" fmla="val 4444"/>
            </a:avLst>
          </a:prstGeom>
          <a:solidFill>
            <a:srgbClr val="EAF4FC"/>
          </a:solidFill>
          <a:ln w="9525">
            <a:solidFill>
              <a:srgbClr val="DCE6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548640" y="4297680"/>
            <a:ext cx="80467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114DA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You hired them for one pond. Judging them against the whole lake tells you about the lake.</a:t>
            </a:r>
            <a:endParaRPr lang="en-US" sz="1500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FSPANMODE" val="span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1121</Words>
  <Application>Microsoft Office PowerPoint</Application>
  <PresentationFormat>On-screen Show (4:3)</PresentationFormat>
  <Paragraphs>203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Montserrat</vt:lpstr>
      <vt:lpstr>Montserrat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Should We Fire Them? Trustee Education</dc:title>
  <dc:subject>PptxGenJS Presentation</dc:subject>
  <dc:creator>Xponance</dc:creator>
  <cp:lastModifiedBy>Thomas Quinn</cp:lastModifiedBy>
  <cp:revision>2</cp:revision>
  <dcterms:created xsi:type="dcterms:W3CDTF">2026-07-29T16:11:55Z</dcterms:created>
  <dcterms:modified xsi:type="dcterms:W3CDTF">2026-07-29T19:49:06Z</dcterms:modified>
</cp:coreProperties>
</file>