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68" r:id="rId3"/>
    <p:sldId id="270" r:id="rId4"/>
    <p:sldId id="271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366" r:id="rId15"/>
  </p:sldIdLst>
  <p:sldSz cx="12192000" cy="6858000"/>
  <p:notesSz cx="6735763" cy="9866313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DM Sans" panose="020B0604020202020204" charset="0"/>
      <p:regular r:id="rId21"/>
      <p:bold r:id="rId22"/>
      <p:italic r:id="rId23"/>
      <p:boldItalic r:id="rId24"/>
    </p:embeddedFont>
    <p:embeddedFont>
      <p:font typeface="DM Sans Medium" panose="020B0604020202020204" charset="0"/>
      <p:regular r:id="rId25"/>
      <p:bold r:id="rId26"/>
      <p:italic r:id="rId27"/>
      <p:boldItalic r:id="rId28"/>
    </p:embeddedFont>
    <p:embeddedFont>
      <p:font typeface="Merriweather" panose="020B060402020202020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D4D5922-87AA-4AF9-BA3B-5CD80FE04E9D}">
  <a:tblStyle styleId="{3D4D5922-87AA-4AF9-BA3B-5CD80FE04E9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9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0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2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59A48-70BD-4FE0-997E-DF0361F25D1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575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4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7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8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2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7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9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9143999" y="381000"/>
            <a:ext cx="2456873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RAYS </a:t>
            </a:r>
            <a:r>
              <a:rPr lang="en-US" sz="1650" b="1" i="0" u="none" strike="noStrike" cap="none" dirty="0">
                <a:solidFill>
                  <a:srgbClr val="76B82D"/>
                </a:solidFill>
                <a:latin typeface="Merriweather"/>
                <a:ea typeface="Merriweather"/>
                <a:cs typeface="Merriweather"/>
                <a:sym typeface="Merriweather"/>
              </a:rPr>
              <a:t>Capital  Partners</a:t>
            </a:r>
            <a:endParaRPr dirty="0"/>
          </a:p>
        </p:txBody>
      </p:sp>
      <p:sp>
        <p:nvSpPr>
          <p:cNvPr id="86" name="Google Shape;86;p13"/>
          <p:cNvSpPr txBox="1"/>
          <p:nvPr/>
        </p:nvSpPr>
        <p:spPr>
          <a:xfrm>
            <a:off x="761999" y="1081087"/>
            <a:ext cx="9074727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 dirty="0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The Global</a:t>
            </a: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lang="en-US" sz="6000" b="1" i="0" u="none" strike="noStrike" cap="none" dirty="0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AI Engine</a:t>
            </a:r>
            <a:endParaRPr dirty="0"/>
          </a:p>
        </p:txBody>
      </p:sp>
      <p:sp>
        <p:nvSpPr>
          <p:cNvPr id="87" name="Google Shape;87;p13"/>
          <p:cNvSpPr txBox="1"/>
          <p:nvPr/>
        </p:nvSpPr>
        <p:spPr>
          <a:xfrm>
            <a:off x="761999" y="2522922"/>
            <a:ext cx="791094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u="none" strike="noStrike" cap="none" dirty="0">
                <a:solidFill>
                  <a:srgbClr val="76B82D"/>
                </a:solidFill>
                <a:latin typeface="DM Sans"/>
                <a:ea typeface="DM Sans"/>
                <a:cs typeface="DM Sans"/>
                <a:sym typeface="DM Sans"/>
              </a:rPr>
              <a:t>Why the Future of Computing Runs Through Taiwan</a:t>
            </a:r>
            <a:endParaRPr b="1" dirty="0"/>
          </a:p>
        </p:txBody>
      </p:sp>
      <p:sp>
        <p:nvSpPr>
          <p:cNvPr id="88" name="Google Shape;88;p13"/>
          <p:cNvSpPr/>
          <p:nvPr/>
        </p:nvSpPr>
        <p:spPr>
          <a:xfrm>
            <a:off x="762000" y="4026765"/>
            <a:ext cx="1428750" cy="76200"/>
          </a:xfrm>
          <a:prstGeom prst="rect">
            <a:avLst/>
          </a:prstGeom>
          <a:solidFill>
            <a:srgbClr val="632D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762000" y="4529137"/>
            <a:ext cx="5991225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334155"/>
                </a:solidFill>
                <a:latin typeface="DM Sans Medium"/>
                <a:ea typeface="DM Sans Medium"/>
                <a:cs typeface="DM Sans Medium"/>
                <a:sym typeface="DM Sans Medium"/>
              </a:rPr>
              <a:t>TEXPERS 2026 Annual Conference</a:t>
            </a:r>
            <a:endParaRPr dirty="0"/>
          </a:p>
        </p:txBody>
      </p:sp>
      <p:sp>
        <p:nvSpPr>
          <p:cNvPr id="90" name="Google Shape;90;p13"/>
          <p:cNvSpPr txBox="1"/>
          <p:nvPr/>
        </p:nvSpPr>
        <p:spPr>
          <a:xfrm>
            <a:off x="762000" y="5576887"/>
            <a:ext cx="3006436" cy="242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050" b="1" dirty="0">
                <a:solidFill>
                  <a:srgbClr val="94A3B8"/>
                </a:solidFill>
                <a:latin typeface="DM Sans"/>
                <a:ea typeface="DM Sans"/>
                <a:cs typeface="DM Sans"/>
                <a:sym typeface="DM Sans"/>
              </a:rPr>
              <a:t>August 2-4</a:t>
            </a:r>
            <a:r>
              <a:rPr lang="en-US" sz="1050" b="1" i="0" u="none" strike="noStrike" cap="none" dirty="0">
                <a:solidFill>
                  <a:srgbClr val="94A3B8"/>
                </a:solidFill>
                <a:latin typeface="DM Sans"/>
                <a:ea typeface="DM Sans"/>
                <a:cs typeface="DM Sans"/>
                <a:sym typeface="DM Sans"/>
              </a:rPr>
              <a:t> 2026 |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1796355"/>
            <a:ext cx="5048250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2605980"/>
            <a:ext cx="5048250" cy="12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4091880"/>
            <a:ext cx="5048250" cy="12954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1"/>
          <p:cNvSpPr txBox="1"/>
          <p:nvPr/>
        </p:nvSpPr>
        <p:spPr>
          <a:xfrm>
            <a:off x="952500" y="571500"/>
            <a:ext cx="11001375" cy="439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Sub-sector: CoWoS Bottleneck</a:t>
            </a:r>
            <a:endParaRPr/>
          </a:p>
        </p:txBody>
      </p:sp>
      <p:sp>
        <p:nvSpPr>
          <p:cNvPr id="255" name="Google Shape;255;p21"/>
          <p:cNvSpPr/>
          <p:nvPr/>
        </p:nvSpPr>
        <p:spPr>
          <a:xfrm>
            <a:off x="762000" y="571500"/>
            <a:ext cx="95250" cy="439935"/>
          </a:xfrm>
          <a:prstGeom prst="rect">
            <a:avLst/>
          </a:prstGeom>
          <a:solidFill>
            <a:srgbClr val="76B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21"/>
          <p:cNvSpPr txBox="1"/>
          <p:nvPr/>
        </p:nvSpPr>
        <p:spPr>
          <a:xfrm>
            <a:off x="771525" y="1712297"/>
            <a:ext cx="504825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Advanced packaging is now the </a:t>
            </a:r>
            <a:r>
              <a:rPr lang="en-US" sz="1600" b="1" i="0" u="none" strike="noStrike" cap="none" dirty="0">
                <a:solidFill>
                  <a:srgbClr val="76B82D"/>
                </a:solidFill>
                <a:latin typeface="DM Sans"/>
                <a:ea typeface="DM Sans"/>
                <a:cs typeface="DM Sans"/>
                <a:sym typeface="DM Sans"/>
              </a:rPr>
              <a:t>primary supply bottleneck</a:t>
            </a:r>
            <a:r>
              <a:rPr lang="en-US" sz="16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for the global AI build-out.</a:t>
            </a:r>
            <a:endParaRPr sz="1600" dirty="0"/>
          </a:p>
        </p:txBody>
      </p:sp>
      <p:sp>
        <p:nvSpPr>
          <p:cNvPr id="257" name="Google Shape;257;p21"/>
          <p:cNvSpPr txBox="1"/>
          <p:nvPr/>
        </p:nvSpPr>
        <p:spPr>
          <a:xfrm>
            <a:off x="762000" y="5625405"/>
            <a:ext cx="504825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>
                <a:solidFill>
                  <a:srgbClr val="1E3926"/>
                </a:solidFill>
                <a:latin typeface="DM Sans"/>
                <a:ea typeface="DM Sans"/>
                <a:cs typeface="DM Sans"/>
                <a:sym typeface="DM Sans"/>
              </a:rPr>
              <a:t>Upstream Customers: </a:t>
            </a:r>
            <a:r>
              <a:rPr lang="en-US" b="1" i="0" u="none" strike="noStrike" cap="none">
                <a:solidFill>
                  <a:srgbClr val="76B82D"/>
                </a:solidFill>
                <a:latin typeface="DM Sans"/>
                <a:ea typeface="DM Sans"/>
                <a:cs typeface="DM Sans"/>
                <a:sym typeface="DM Sans"/>
              </a:rPr>
              <a:t>AMD, Tesla (Dojo), Broadcom.</a:t>
            </a:r>
            <a:endParaRPr/>
          </a:p>
        </p:txBody>
      </p:sp>
      <p:pic>
        <p:nvPicPr>
          <p:cNvPr id="258" name="Google Shape;258;p2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91275" y="1805880"/>
            <a:ext cx="5029200" cy="37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1"/>
          <p:cNvSpPr txBox="1"/>
          <p:nvPr/>
        </p:nvSpPr>
        <p:spPr>
          <a:xfrm>
            <a:off x="1047750" y="2939355"/>
            <a:ext cx="470058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ASE Global</a:t>
            </a:r>
            <a:endParaRPr/>
          </a:p>
        </p:txBody>
      </p:sp>
      <p:sp>
        <p:nvSpPr>
          <p:cNvPr id="260" name="Google Shape;260;p21"/>
          <p:cNvSpPr txBox="1"/>
          <p:nvPr/>
        </p:nvSpPr>
        <p:spPr>
          <a:xfrm>
            <a:off x="1047750" y="3158430"/>
            <a:ext cx="447675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World's largest OSAT provider. Essential partner for Nvidia's Blackwell series rack architecture.</a:t>
            </a:r>
            <a:endParaRPr/>
          </a:p>
        </p:txBody>
      </p:sp>
      <p:sp>
        <p:nvSpPr>
          <p:cNvPr id="261" name="Google Shape;261;p21"/>
          <p:cNvSpPr txBox="1"/>
          <p:nvPr/>
        </p:nvSpPr>
        <p:spPr>
          <a:xfrm>
            <a:off x="1047750" y="4425255"/>
            <a:ext cx="470058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KYEC</a:t>
            </a:r>
            <a:endParaRPr/>
          </a:p>
        </p:txBody>
      </p:sp>
      <p:sp>
        <p:nvSpPr>
          <p:cNvPr id="262" name="Google Shape;262;p21"/>
          <p:cNvSpPr txBox="1"/>
          <p:nvPr/>
        </p:nvSpPr>
        <p:spPr>
          <a:xfrm>
            <a:off x="1047750" y="4644330"/>
            <a:ext cx="447675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Dominant in high-speed validation and reliability testing for massive AI accelerators.</a:t>
            </a:r>
            <a:endParaRPr/>
          </a:p>
        </p:txBody>
      </p:sp>
      <p:sp>
        <p:nvSpPr>
          <p:cNvPr id="16" name="Google Shape;85;p13">
            <a:extLst>
              <a:ext uri="{FF2B5EF4-FFF2-40B4-BE49-F238E27FC236}">
                <a16:creationId xmlns:a16="http://schemas.microsoft.com/office/drawing/2014/main" id="{A5C11F97-F969-425B-B72A-8BB800BD57E1}"/>
              </a:ext>
            </a:extLst>
          </p:cNvPr>
          <p:cNvSpPr txBox="1"/>
          <p:nvPr/>
        </p:nvSpPr>
        <p:spPr>
          <a:xfrm>
            <a:off x="9143999" y="381000"/>
            <a:ext cx="2456873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RAYS </a:t>
            </a:r>
            <a:r>
              <a:rPr lang="en-US" sz="1650" b="1" i="0" u="none" strike="noStrike" cap="none" dirty="0">
                <a:solidFill>
                  <a:srgbClr val="76B82D"/>
                </a:solidFill>
                <a:latin typeface="Merriweather"/>
                <a:ea typeface="Merriweather"/>
                <a:cs typeface="Merriweather"/>
                <a:sym typeface="Merriweather"/>
              </a:rPr>
              <a:t>Capital  Partners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1934467"/>
            <a:ext cx="5048250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1750" y="2744092"/>
            <a:ext cx="5048250" cy="113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1750" y="4068067"/>
            <a:ext cx="5048250" cy="113347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22"/>
          <p:cNvSpPr txBox="1"/>
          <p:nvPr/>
        </p:nvSpPr>
        <p:spPr>
          <a:xfrm>
            <a:off x="952500" y="571500"/>
            <a:ext cx="11001375" cy="439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Sub-sector: AI Server Integration</a:t>
            </a:r>
            <a:endParaRPr/>
          </a:p>
        </p:txBody>
      </p:sp>
      <p:sp>
        <p:nvSpPr>
          <p:cNvPr id="273" name="Google Shape;273;p22"/>
          <p:cNvSpPr/>
          <p:nvPr/>
        </p:nvSpPr>
        <p:spPr>
          <a:xfrm>
            <a:off x="762000" y="571500"/>
            <a:ext cx="95250" cy="439935"/>
          </a:xfrm>
          <a:prstGeom prst="rect">
            <a:avLst/>
          </a:prstGeom>
          <a:solidFill>
            <a:srgbClr val="76B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4" name="Google Shape;274;p2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1525" y="1943992"/>
            <a:ext cx="5029200" cy="37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2"/>
          <p:cNvSpPr txBox="1"/>
          <p:nvPr/>
        </p:nvSpPr>
        <p:spPr>
          <a:xfrm>
            <a:off x="6381750" y="1934467"/>
            <a:ext cx="50482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Over 90% of global AI server systems are assembled by Taiwanese EMS groups.</a:t>
            </a:r>
            <a:endParaRPr/>
          </a:p>
        </p:txBody>
      </p:sp>
      <p:sp>
        <p:nvSpPr>
          <p:cNvPr id="276" name="Google Shape;276;p22"/>
          <p:cNvSpPr txBox="1"/>
          <p:nvPr/>
        </p:nvSpPr>
        <p:spPr>
          <a:xfrm>
            <a:off x="6381750" y="5439667"/>
            <a:ext cx="504825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1E3926"/>
                </a:solidFill>
                <a:latin typeface="DM Sans"/>
                <a:ea typeface="DM Sans"/>
                <a:cs typeface="DM Sans"/>
                <a:sym typeface="DM Sans"/>
              </a:rPr>
              <a:t>Upstream Customers: </a:t>
            </a:r>
            <a:r>
              <a:rPr lang="en-US" sz="1350" b="1" i="0" u="none" strike="noStrike" cap="none">
                <a:solidFill>
                  <a:srgbClr val="76B82D"/>
                </a:solidFill>
                <a:latin typeface="DM Sans"/>
                <a:ea typeface="DM Sans"/>
                <a:cs typeface="DM Sans"/>
                <a:sym typeface="DM Sans"/>
              </a:rPr>
              <a:t>Amazon, Microsoft, Google.</a:t>
            </a:r>
            <a:endParaRPr/>
          </a:p>
        </p:txBody>
      </p:sp>
      <p:sp>
        <p:nvSpPr>
          <p:cNvPr id="277" name="Google Shape;277;p22"/>
          <p:cNvSpPr txBox="1"/>
          <p:nvPr/>
        </p:nvSpPr>
        <p:spPr>
          <a:xfrm>
            <a:off x="6667500" y="3077467"/>
            <a:ext cx="447675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Foxconn (Hon Hai):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Assembles the bulk of Nvidia’s GB200 systems and high-density clusters.</a:t>
            </a:r>
            <a:endParaRPr/>
          </a:p>
        </p:txBody>
      </p:sp>
      <p:sp>
        <p:nvSpPr>
          <p:cNvPr id="278" name="Google Shape;278;p22"/>
          <p:cNvSpPr txBox="1"/>
          <p:nvPr/>
        </p:nvSpPr>
        <p:spPr>
          <a:xfrm>
            <a:off x="6667500" y="4401442"/>
            <a:ext cx="447675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Quanta &amp; Wiwynn: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Direct architectural partners for Amazon and Microsoft cloud deployments.</a:t>
            </a:r>
            <a:endParaRPr/>
          </a:p>
        </p:txBody>
      </p:sp>
      <p:sp>
        <p:nvSpPr>
          <p:cNvPr id="14" name="Google Shape;85;p13">
            <a:extLst>
              <a:ext uri="{FF2B5EF4-FFF2-40B4-BE49-F238E27FC236}">
                <a16:creationId xmlns:a16="http://schemas.microsoft.com/office/drawing/2014/main" id="{80E7AAB2-A13D-445D-9F84-612CC03ABC6B}"/>
              </a:ext>
            </a:extLst>
          </p:cNvPr>
          <p:cNvSpPr txBox="1"/>
          <p:nvPr/>
        </p:nvSpPr>
        <p:spPr>
          <a:xfrm>
            <a:off x="9143999" y="381000"/>
            <a:ext cx="2456873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RAYS </a:t>
            </a:r>
            <a:r>
              <a:rPr lang="en-US" sz="1650" b="1" i="0" u="none" strike="noStrike" cap="none" dirty="0">
                <a:solidFill>
                  <a:srgbClr val="76B82D"/>
                </a:solidFill>
                <a:latin typeface="Merriweather"/>
                <a:ea typeface="Merriweather"/>
                <a:cs typeface="Merriweather"/>
                <a:sym typeface="Merriweather"/>
              </a:rPr>
              <a:t>Capital  Partners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3191767"/>
            <a:ext cx="5048250" cy="113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4515742"/>
            <a:ext cx="5048250" cy="1133475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23"/>
          <p:cNvSpPr txBox="1"/>
          <p:nvPr/>
        </p:nvSpPr>
        <p:spPr>
          <a:xfrm>
            <a:off x="952500" y="571500"/>
            <a:ext cx="11001375" cy="439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Sub-sector: Infrastructure Backbone</a:t>
            </a:r>
            <a:endParaRPr/>
          </a:p>
        </p:txBody>
      </p:sp>
      <p:sp>
        <p:nvSpPr>
          <p:cNvPr id="289" name="Google Shape;289;p23"/>
          <p:cNvSpPr/>
          <p:nvPr/>
        </p:nvSpPr>
        <p:spPr>
          <a:xfrm>
            <a:off x="762000" y="571500"/>
            <a:ext cx="95250" cy="439935"/>
          </a:xfrm>
          <a:prstGeom prst="rect">
            <a:avLst/>
          </a:prstGeom>
          <a:solidFill>
            <a:srgbClr val="76B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23"/>
          <p:cNvSpPr txBox="1"/>
          <p:nvPr/>
        </p:nvSpPr>
        <p:spPr>
          <a:xfrm>
            <a:off x="762000" y="1517689"/>
            <a:ext cx="530066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The Cooling Imperative</a:t>
            </a:r>
            <a:endParaRPr sz="1600" dirty="0"/>
          </a:p>
        </p:txBody>
      </p:sp>
      <p:sp>
        <p:nvSpPr>
          <p:cNvPr id="291" name="Google Shape;291;p23"/>
          <p:cNvSpPr txBox="1"/>
          <p:nvPr/>
        </p:nvSpPr>
        <p:spPr>
          <a:xfrm>
            <a:off x="762000" y="2022335"/>
            <a:ext cx="504825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AI GPUs generate unprecedented heat. Legacy air-cooling is failing; </a:t>
            </a:r>
            <a:r>
              <a:rPr lang="en-US" sz="1600" b="1" i="0" u="none" strike="noStrike" cap="none" dirty="0">
                <a:solidFill>
                  <a:srgbClr val="76B82D"/>
                </a:solidFill>
                <a:latin typeface="DM Sans"/>
                <a:ea typeface="DM Sans"/>
                <a:cs typeface="DM Sans"/>
                <a:sym typeface="DM Sans"/>
              </a:rPr>
              <a:t>Liquid Cooling</a:t>
            </a:r>
            <a:r>
              <a:rPr lang="en-US" sz="16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is the mandatory upgrade.</a:t>
            </a:r>
            <a:endParaRPr sz="1600" dirty="0"/>
          </a:p>
        </p:txBody>
      </p:sp>
      <p:pic>
        <p:nvPicPr>
          <p:cNvPr id="292" name="Google Shape;292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29084" y="1943413"/>
            <a:ext cx="4219575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23"/>
          <p:cNvSpPr txBox="1"/>
          <p:nvPr/>
        </p:nvSpPr>
        <p:spPr>
          <a:xfrm>
            <a:off x="1047750" y="3525142"/>
            <a:ext cx="447675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Delta Electronics:</a:t>
            </a:r>
            <a:r>
              <a:rPr lang="en-US" sz="16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50%+ market share in high-efficiency server power supplies.</a:t>
            </a:r>
            <a:endParaRPr sz="1600"/>
          </a:p>
        </p:txBody>
      </p:sp>
      <p:sp>
        <p:nvSpPr>
          <p:cNvPr id="294" name="Google Shape;294;p23"/>
          <p:cNvSpPr txBox="1"/>
          <p:nvPr/>
        </p:nvSpPr>
        <p:spPr>
          <a:xfrm>
            <a:off x="1047750" y="4849117"/>
            <a:ext cx="447675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AVC:</a:t>
            </a:r>
            <a:r>
              <a:rPr lang="en-US" sz="16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Global leader in liquid cooling manifold blocks and cold plates.</a:t>
            </a:r>
            <a:endParaRPr sz="1600"/>
          </a:p>
        </p:txBody>
      </p:sp>
      <p:pic>
        <p:nvPicPr>
          <p:cNvPr id="2050" name="Picture 2" descr="https://datacenternews.asia/story/liquidstack-reveals-new-single-phase-liquid-cooling-solution-for-data-centres">
            <a:extLst>
              <a:ext uri="{FF2B5EF4-FFF2-40B4-BE49-F238E27FC236}">
                <a16:creationId xmlns:a16="http://schemas.microsoft.com/office/drawing/2014/main" id="{4A8B5E8A-0313-41EB-883D-636995DB0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084" y="2530671"/>
            <a:ext cx="5544082" cy="3118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85;p13">
            <a:extLst>
              <a:ext uri="{FF2B5EF4-FFF2-40B4-BE49-F238E27FC236}">
                <a16:creationId xmlns:a16="http://schemas.microsoft.com/office/drawing/2014/main" id="{C7ECE674-576E-4821-BC23-E671470CD15C}"/>
              </a:ext>
            </a:extLst>
          </p:cNvPr>
          <p:cNvSpPr txBox="1"/>
          <p:nvPr/>
        </p:nvSpPr>
        <p:spPr>
          <a:xfrm>
            <a:off x="9143999" y="381000"/>
            <a:ext cx="2456873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RAYS </a:t>
            </a:r>
            <a:r>
              <a:rPr lang="en-US" sz="1650" b="1" i="0" u="none" strike="noStrike" cap="none" dirty="0">
                <a:solidFill>
                  <a:srgbClr val="76B82D"/>
                </a:solidFill>
                <a:latin typeface="Merriweather"/>
                <a:ea typeface="Merriweather"/>
                <a:cs typeface="Merriweather"/>
                <a:sym typeface="Merriweather"/>
              </a:rPr>
              <a:t>Capital  Partners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24"/>
          <p:cNvSpPr txBox="1"/>
          <p:nvPr/>
        </p:nvSpPr>
        <p:spPr>
          <a:xfrm>
            <a:off x="952500" y="571500"/>
            <a:ext cx="11001375" cy="439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The Silicon Shield: Reframing Risk</a:t>
            </a:r>
            <a:endParaRPr/>
          </a:p>
        </p:txBody>
      </p:sp>
      <p:sp>
        <p:nvSpPr>
          <p:cNvPr id="303" name="Google Shape;303;p24"/>
          <p:cNvSpPr/>
          <p:nvPr/>
        </p:nvSpPr>
        <p:spPr>
          <a:xfrm>
            <a:off x="762000" y="571500"/>
            <a:ext cx="95250" cy="439935"/>
          </a:xfrm>
          <a:prstGeom prst="rect">
            <a:avLst/>
          </a:prstGeom>
          <a:solidFill>
            <a:srgbClr val="76B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24"/>
          <p:cNvSpPr txBox="1"/>
          <p:nvPr/>
        </p:nvSpPr>
        <p:spPr>
          <a:xfrm>
            <a:off x="857250" y="1665484"/>
            <a:ext cx="5048250" cy="1047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0" b="1" i="0" u="none" strike="noStrike" cap="none" dirty="0">
                <a:solidFill>
                  <a:srgbClr val="76B82D"/>
                </a:solidFill>
                <a:latin typeface="Merriweather"/>
                <a:ea typeface="Merriweather"/>
                <a:cs typeface="Merriweather"/>
                <a:sym typeface="Merriweather"/>
              </a:rPr>
              <a:t>92%</a:t>
            </a:r>
            <a:endParaRPr dirty="0"/>
          </a:p>
        </p:txBody>
      </p:sp>
      <p:sp>
        <p:nvSpPr>
          <p:cNvPr id="305" name="Google Shape;305;p24"/>
          <p:cNvSpPr txBox="1"/>
          <p:nvPr/>
        </p:nvSpPr>
        <p:spPr>
          <a:xfrm>
            <a:off x="809625" y="2941958"/>
            <a:ext cx="504825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76B82D"/>
                </a:solidFill>
                <a:latin typeface="DM Sans"/>
                <a:ea typeface="DM Sans"/>
                <a:cs typeface="DM Sans"/>
                <a:sym typeface="DM Sans"/>
              </a:rPr>
              <a:t>Advanced Chips share</a:t>
            </a:r>
            <a:endParaRPr dirty="0"/>
          </a:p>
        </p:txBody>
      </p:sp>
      <p:sp>
        <p:nvSpPr>
          <p:cNvPr id="306" name="Google Shape;306;p24"/>
          <p:cNvSpPr txBox="1"/>
          <p:nvPr/>
        </p:nvSpPr>
        <p:spPr>
          <a:xfrm>
            <a:off x="6667500" y="1851924"/>
            <a:ext cx="4700587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 dirty="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Geopolitics &amp; Portfolio Resilience</a:t>
            </a:r>
            <a:endParaRPr dirty="0"/>
          </a:p>
        </p:txBody>
      </p:sp>
      <p:sp>
        <p:nvSpPr>
          <p:cNvPr id="308" name="Google Shape;308;p24"/>
          <p:cNvSpPr txBox="1"/>
          <p:nvPr/>
        </p:nvSpPr>
        <p:spPr>
          <a:xfrm>
            <a:off x="1558780" y="4673927"/>
            <a:ext cx="9437688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000" i="1" dirty="0"/>
              <a:t>“When an entire global economy relies on a single island to function, the risk of disruption becomes too expensive for the world to permit. In the AI era, interdependence is the ultimate deterrent”</a:t>
            </a:r>
            <a:endParaRPr sz="2000" i="1" dirty="0"/>
          </a:p>
        </p:txBody>
      </p:sp>
      <p:sp>
        <p:nvSpPr>
          <p:cNvPr id="12" name="Google Shape;85;p13">
            <a:extLst>
              <a:ext uri="{FF2B5EF4-FFF2-40B4-BE49-F238E27FC236}">
                <a16:creationId xmlns:a16="http://schemas.microsoft.com/office/drawing/2014/main" id="{7091234E-187E-40EB-B933-F8EE8E493116}"/>
              </a:ext>
            </a:extLst>
          </p:cNvPr>
          <p:cNvSpPr txBox="1"/>
          <p:nvPr/>
        </p:nvSpPr>
        <p:spPr>
          <a:xfrm>
            <a:off x="9143999" y="381000"/>
            <a:ext cx="2456873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RAYS </a:t>
            </a:r>
            <a:r>
              <a:rPr lang="en-US" sz="1650" b="1" i="0" u="none" strike="noStrike" cap="none" dirty="0">
                <a:solidFill>
                  <a:srgbClr val="76B82D"/>
                </a:solidFill>
                <a:latin typeface="Merriweather"/>
                <a:ea typeface="Merriweather"/>
                <a:cs typeface="Merriweather"/>
                <a:sym typeface="Merriweather"/>
              </a:rPr>
              <a:t>Capital  Partners</a:t>
            </a:r>
            <a:endParaRPr dirty="0"/>
          </a:p>
        </p:txBody>
      </p:sp>
      <p:pic>
        <p:nvPicPr>
          <p:cNvPr id="13" name="Google Shape;237;p23" descr="image.png">
            <a:extLst>
              <a:ext uri="{FF2B5EF4-FFF2-40B4-BE49-F238E27FC236}">
                <a16:creationId xmlns:a16="http://schemas.microsoft.com/office/drawing/2014/main" id="{6670DC0E-0349-4DCA-BC2E-28ECA16B8FB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74367" y="1279674"/>
            <a:ext cx="4453515" cy="3324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0800BB8-ED71-4C55-B512-914690EE32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6" t="855"/>
          <a:stretch/>
        </p:blipFill>
        <p:spPr>
          <a:xfrm>
            <a:off x="1524001" y="0"/>
            <a:ext cx="4045823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C4683AF-232F-43BD-857C-25937C2AEA9F}"/>
              </a:ext>
            </a:extLst>
          </p:cNvPr>
          <p:cNvSpPr/>
          <p:nvPr/>
        </p:nvSpPr>
        <p:spPr>
          <a:xfrm>
            <a:off x="1524000" y="0"/>
            <a:ext cx="9140826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7000">
                <a:schemeClr val="bg1"/>
              </a:gs>
              <a:gs pos="76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5F6D084-416F-418A-82F6-9A2F3B80CE6D}"/>
              </a:ext>
            </a:extLst>
          </p:cNvPr>
          <p:cNvCxnSpPr>
            <a:cxnSpLocks/>
          </p:cNvCxnSpPr>
          <p:nvPr/>
        </p:nvCxnSpPr>
        <p:spPr>
          <a:xfrm>
            <a:off x="3646416" y="523073"/>
            <a:ext cx="7027181" cy="0"/>
          </a:xfrm>
          <a:prstGeom prst="line">
            <a:avLst/>
          </a:prstGeom>
          <a:ln w="38100">
            <a:gradFill flip="none" rotWithShape="1">
              <a:gsLst>
                <a:gs pos="0">
                  <a:schemeClr val="bg1"/>
                </a:gs>
                <a:gs pos="26000">
                  <a:srgbClr val="A5D68A"/>
                </a:gs>
                <a:gs pos="64000">
                  <a:srgbClr val="73BF49"/>
                </a:gs>
                <a:gs pos="100000">
                  <a:srgbClr val="62A73B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AF74061-ABCC-41C0-B1E2-921FDF923DBE}"/>
              </a:ext>
            </a:extLst>
          </p:cNvPr>
          <p:cNvCxnSpPr>
            <a:cxnSpLocks/>
          </p:cNvCxnSpPr>
          <p:nvPr/>
        </p:nvCxnSpPr>
        <p:spPr>
          <a:xfrm>
            <a:off x="5372100" y="6538913"/>
            <a:ext cx="5292726" cy="0"/>
          </a:xfrm>
          <a:prstGeom prst="line">
            <a:avLst/>
          </a:prstGeom>
          <a:ln w="38100">
            <a:gradFill flip="none" rotWithShape="1">
              <a:gsLst>
                <a:gs pos="0">
                  <a:schemeClr val="bg1"/>
                </a:gs>
                <a:gs pos="25000">
                  <a:srgbClr val="A5D68A"/>
                </a:gs>
                <a:gs pos="64000">
                  <a:srgbClr val="73BF49"/>
                </a:gs>
                <a:gs pos="100000">
                  <a:srgbClr val="62A73B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8E7F-1488-4D7C-838B-4969D624B5E6}" type="slidenum">
              <a:rPr lang="en-US" smtClean="0"/>
              <a:t>14</a:t>
            </a:fld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B03A5B2-FB2F-4085-8B74-BB9D48ECDECF}"/>
              </a:ext>
            </a:extLst>
          </p:cNvPr>
          <p:cNvSpPr txBox="1">
            <a:spLocks/>
          </p:cNvSpPr>
          <p:nvPr/>
        </p:nvSpPr>
        <p:spPr>
          <a:xfrm>
            <a:off x="5870634" y="1715078"/>
            <a:ext cx="39338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just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andera"/>
                <a:ea typeface="+mn-ea"/>
                <a:cs typeface="+mn-cs"/>
              </a:defRPr>
            </a:lvl1pPr>
            <a:lvl2pPr marL="6858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andera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Candera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Candera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Candera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000"/>
              </a:spcBef>
              <a:buNone/>
            </a:pPr>
            <a:endParaRPr lang="en-US" dirty="0">
              <a:latin typeface="+mn-lt"/>
            </a:endParaRPr>
          </a:p>
          <a:p>
            <a:pPr marL="0" indent="0">
              <a:spcBef>
                <a:spcPts val="1000"/>
              </a:spcBef>
              <a:buNone/>
            </a:pPr>
            <a:r>
              <a:rPr lang="en-US" sz="2000" b="1" dirty="0">
                <a:latin typeface="+mn-lt"/>
              </a:rPr>
              <a:t>RAYS Capital Partners Limited</a:t>
            </a:r>
          </a:p>
          <a:p>
            <a:pPr marL="0" indent="0">
              <a:spcBef>
                <a:spcPts val="1000"/>
              </a:spcBef>
              <a:buNone/>
            </a:pPr>
            <a:endParaRPr lang="en-US" sz="900" dirty="0">
              <a:latin typeface="+mn-lt"/>
            </a:endParaRPr>
          </a:p>
          <a:p>
            <a:pPr marL="0" indent="0">
              <a:spcBef>
                <a:spcPts val="1000"/>
              </a:spcBef>
              <a:buNone/>
            </a:pPr>
            <a:r>
              <a:rPr lang="en-US" sz="1500" dirty="0">
                <a:latin typeface="+mn-lt"/>
              </a:rPr>
              <a:t>Unit 1903-04, 08, 19/F, Nine Queen’s Road Central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US" sz="1500" dirty="0">
                <a:latin typeface="+mn-lt"/>
              </a:rPr>
              <a:t>Central, Hong Kong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US" sz="1500" dirty="0">
                <a:latin typeface="+mn-lt"/>
              </a:rPr>
              <a:t>Tel: (852) 3973 6700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US" sz="1500" dirty="0">
                <a:latin typeface="+mn-lt"/>
              </a:rPr>
              <a:t>Fax: (852) 3973 6799</a:t>
            </a:r>
          </a:p>
          <a:p>
            <a:pPr marL="0" indent="0">
              <a:spcBef>
                <a:spcPts val="500"/>
              </a:spcBef>
              <a:buNone/>
            </a:pPr>
            <a:endParaRPr lang="en-US" sz="1400" b="1" dirty="0">
              <a:latin typeface="+mn-lt"/>
            </a:endParaRPr>
          </a:p>
          <a:p>
            <a:pPr marL="0" indent="0">
              <a:spcBef>
                <a:spcPts val="500"/>
              </a:spcBef>
              <a:buNone/>
            </a:pPr>
            <a:endParaRPr lang="en-US" sz="1400" dirty="0">
              <a:latin typeface="+mn-lt"/>
            </a:endParaRPr>
          </a:p>
          <a:p>
            <a:pPr marL="0" indent="0">
              <a:spcBef>
                <a:spcPts val="500"/>
              </a:spcBef>
              <a:buNone/>
            </a:pPr>
            <a:r>
              <a:rPr lang="en-US" sz="1400" b="1" dirty="0">
                <a:latin typeface="+mn-lt"/>
              </a:rPr>
              <a:t>Nicholas Chung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sz="1400" b="1" dirty="0">
                <a:latin typeface="+mn-lt"/>
              </a:rPr>
              <a:t>Partner / Investor Relations 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sz="1400" dirty="0">
                <a:latin typeface="+mn-lt"/>
              </a:rPr>
              <a:t>(852) 3973 6738 / NChung@rayscapital.com</a:t>
            </a:r>
          </a:p>
          <a:p>
            <a:pPr marL="0" indent="0">
              <a:spcBef>
                <a:spcPts val="1000"/>
              </a:spcBef>
              <a:buNone/>
            </a:pPr>
            <a:endParaRPr lang="en-US" dirty="0">
              <a:latin typeface="+mn-lt"/>
            </a:endParaRPr>
          </a:p>
          <a:p>
            <a:pPr marL="0" indent="0">
              <a:spcBef>
                <a:spcPts val="1000"/>
              </a:spcBef>
              <a:buNone/>
            </a:pPr>
            <a:endParaRPr lang="en-US" dirty="0">
              <a:latin typeface="+mn-l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E132352-6A85-42AA-9442-98FDA4D716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282" y="1036150"/>
            <a:ext cx="1194469" cy="75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501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952500" y="571500"/>
            <a:ext cx="110013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Hardware </a:t>
            </a:r>
            <a:r>
              <a:rPr lang="en-US" sz="3150" b="1" i="0" u="none" strike="noStrike" cap="none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Specialist </a:t>
            </a:r>
            <a:endParaRPr/>
          </a:p>
        </p:txBody>
      </p:sp>
      <p:sp>
        <p:nvSpPr>
          <p:cNvPr id="87" name="Google Shape;87;p13"/>
          <p:cNvSpPr/>
          <p:nvPr/>
        </p:nvSpPr>
        <p:spPr>
          <a:xfrm>
            <a:off x="762000" y="571500"/>
            <a:ext cx="95250" cy="439935"/>
          </a:xfrm>
          <a:prstGeom prst="rect">
            <a:avLst/>
          </a:prstGeom>
          <a:solidFill>
            <a:srgbClr val="76B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762000" y="1542753"/>
            <a:ext cx="5048250" cy="1280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RAYS Capital </a:t>
            </a:r>
            <a:r>
              <a:rPr lang="en-US" sz="16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is a </a:t>
            </a:r>
            <a:r>
              <a:rPr lang="en-US" sz="1600" b="1" i="0" u="none" strike="noStrike" cap="none" dirty="0">
                <a:solidFill>
                  <a:srgbClr val="76B82D"/>
                </a:solidFill>
                <a:latin typeface="DM Sans"/>
                <a:ea typeface="DM Sans"/>
                <a:cs typeface="DM Sans"/>
                <a:sym typeface="DM Sans"/>
              </a:rPr>
              <a:t>Hong Kong-based boutique asset manager</a:t>
            </a:r>
            <a:r>
              <a:rPr lang="en-US" sz="16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with close to two decades of specialized investment experience.</a:t>
            </a:r>
            <a:endParaRPr sz="1600" dirty="0"/>
          </a:p>
        </p:txBody>
      </p:sp>
      <p:pic>
        <p:nvPicPr>
          <p:cNvPr id="89" name="Google Shape;89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3136999"/>
            <a:ext cx="3048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4060924"/>
            <a:ext cx="3810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2000" y="5092005"/>
            <a:ext cx="3048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3"/>
          <p:cNvSpPr txBox="1"/>
          <p:nvPr/>
        </p:nvSpPr>
        <p:spPr>
          <a:xfrm>
            <a:off x="1257300" y="2946499"/>
            <a:ext cx="455295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Pure-Play Hardware Specialist</a:t>
            </a:r>
            <a:endParaRPr dirty="0"/>
          </a:p>
        </p:txBody>
      </p:sp>
      <p:sp>
        <p:nvSpPr>
          <p:cNvPr id="93" name="Google Shape;93;p13"/>
          <p:cNvSpPr txBox="1"/>
          <p:nvPr/>
        </p:nvSpPr>
        <p:spPr>
          <a:xfrm>
            <a:off x="1257300" y="3203674"/>
            <a:ext cx="455295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The only Asia-based specialist focused exclusively on semiconductor and hardware equity across Asia and the US.</a:t>
            </a:r>
            <a:endParaRPr sz="1200" dirty="0"/>
          </a:p>
        </p:txBody>
      </p:sp>
      <p:sp>
        <p:nvSpPr>
          <p:cNvPr id="94" name="Google Shape;94;p13"/>
          <p:cNvSpPr txBox="1"/>
          <p:nvPr/>
        </p:nvSpPr>
        <p:spPr>
          <a:xfrm>
            <a:off x="1333500" y="3870424"/>
            <a:ext cx="447675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The Taiwan Supply Chain Niche</a:t>
            </a:r>
            <a:endParaRPr dirty="0"/>
          </a:p>
        </p:txBody>
      </p:sp>
      <p:sp>
        <p:nvSpPr>
          <p:cNvPr id="95" name="Google Shape;95;p13"/>
          <p:cNvSpPr txBox="1"/>
          <p:nvPr/>
        </p:nvSpPr>
        <p:spPr>
          <a:xfrm>
            <a:off x="1333500" y="4127599"/>
            <a:ext cx="447675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Our proprietary ecosystem network inside Taiwan provides a unique information edge for investing in global AI leaders.</a:t>
            </a:r>
            <a:endParaRPr sz="1200" dirty="0"/>
          </a:p>
        </p:txBody>
      </p:sp>
      <p:sp>
        <p:nvSpPr>
          <p:cNvPr id="96" name="Google Shape;96;p13"/>
          <p:cNvSpPr txBox="1"/>
          <p:nvPr/>
        </p:nvSpPr>
        <p:spPr>
          <a:xfrm>
            <a:off x="1257300" y="4794349"/>
            <a:ext cx="455310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“</a:t>
            </a:r>
            <a:r>
              <a:rPr lang="en-US" b="1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Winner Takes All”</a:t>
            </a:r>
            <a:r>
              <a:rPr lang="en-US" b="1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Philosophy</a:t>
            </a:r>
            <a:endParaRPr dirty="0"/>
          </a:p>
        </p:txBody>
      </p:sp>
      <p:sp>
        <p:nvSpPr>
          <p:cNvPr id="97" name="Google Shape;97;p13"/>
          <p:cNvSpPr txBox="1"/>
          <p:nvPr/>
        </p:nvSpPr>
        <p:spPr>
          <a:xfrm>
            <a:off x="1257300" y="5051524"/>
            <a:ext cx="455295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We identify the biggest structural beneficiaries of significant product upgrade cycles and deploy capital in a high-conviction manner.</a:t>
            </a:r>
            <a:endParaRPr sz="1200" dirty="0"/>
          </a:p>
        </p:txBody>
      </p:sp>
      <p:pic>
        <p:nvPicPr>
          <p:cNvPr id="98" name="Google Shape;98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12725" y="2751225"/>
            <a:ext cx="4143375" cy="200025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85;p13">
            <a:extLst>
              <a:ext uri="{FF2B5EF4-FFF2-40B4-BE49-F238E27FC236}">
                <a16:creationId xmlns:a16="http://schemas.microsoft.com/office/drawing/2014/main" id="{CDC7A519-E455-4B1B-B4F2-226BBC3E9943}"/>
              </a:ext>
            </a:extLst>
          </p:cNvPr>
          <p:cNvSpPr txBox="1"/>
          <p:nvPr/>
        </p:nvSpPr>
        <p:spPr>
          <a:xfrm>
            <a:off x="9143999" y="381000"/>
            <a:ext cx="2456873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RAYS </a:t>
            </a:r>
            <a:r>
              <a:rPr lang="en-US" sz="1650" b="1" i="0" u="none" strike="noStrike" cap="none" dirty="0">
                <a:solidFill>
                  <a:srgbClr val="76B82D"/>
                </a:solidFill>
                <a:latin typeface="Merriweather"/>
                <a:ea typeface="Merriweather"/>
                <a:cs typeface="Merriweather"/>
                <a:sym typeface="Merriweather"/>
              </a:rPr>
              <a:t>Capital  Partners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999" y="1804987"/>
            <a:ext cx="11097491" cy="67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2624137"/>
            <a:ext cx="10668000" cy="67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3443287"/>
            <a:ext cx="10668000" cy="67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4262437"/>
            <a:ext cx="10668000" cy="67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5081587"/>
            <a:ext cx="10668000" cy="67627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4"/>
          <p:cNvSpPr txBox="1"/>
          <p:nvPr/>
        </p:nvSpPr>
        <p:spPr>
          <a:xfrm>
            <a:off x="952500" y="571500"/>
            <a:ext cx="1100137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Taiwan's Moat: Strategic Hard Facts (1-5)</a:t>
            </a:r>
            <a:endParaRPr dirty="0"/>
          </a:p>
        </p:txBody>
      </p:sp>
      <p:sp>
        <p:nvSpPr>
          <p:cNvPr id="104" name="Google Shape;104;p14"/>
          <p:cNvSpPr/>
          <p:nvPr/>
        </p:nvSpPr>
        <p:spPr>
          <a:xfrm>
            <a:off x="762000" y="571500"/>
            <a:ext cx="95250" cy="419100"/>
          </a:xfrm>
          <a:prstGeom prst="rect">
            <a:avLst/>
          </a:prstGeom>
          <a:solidFill>
            <a:srgbClr val="76B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4"/>
          <p:cNvSpPr txBox="1"/>
          <p:nvPr/>
        </p:nvSpPr>
        <p:spPr>
          <a:xfrm>
            <a:off x="1666874" y="2023169"/>
            <a:ext cx="8197561" cy="29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1E3926"/>
                </a:solidFill>
                <a:latin typeface="DM Sans"/>
                <a:ea typeface="DM Sans"/>
                <a:cs typeface="DM Sans"/>
                <a:sym typeface="DM Sans"/>
              </a:rPr>
              <a:t>92% Dominance: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Taiwan manufactures 92% of the world's most advanced sub-7nm logic chips.</a:t>
            </a:r>
            <a:endParaRPr dirty="0"/>
          </a:p>
        </p:txBody>
      </p:sp>
      <p:sp>
        <p:nvSpPr>
          <p:cNvPr id="107" name="Google Shape;107;p14"/>
          <p:cNvSpPr txBox="1"/>
          <p:nvPr/>
        </p:nvSpPr>
        <p:spPr>
          <a:xfrm>
            <a:off x="1666875" y="2842319"/>
            <a:ext cx="8197560" cy="29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1E3926"/>
                </a:solidFill>
                <a:latin typeface="DM Sans"/>
                <a:ea typeface="DM Sans"/>
                <a:cs typeface="DM Sans"/>
                <a:sym typeface="DM Sans"/>
              </a:rPr>
              <a:t>90% Server Share: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9 in 10 global AI server systems are integrated by Taiwanese firms in 2026.</a:t>
            </a:r>
            <a:endParaRPr/>
          </a:p>
        </p:txBody>
      </p:sp>
      <p:sp>
        <p:nvSpPr>
          <p:cNvPr id="108" name="Google Shape;108;p14"/>
          <p:cNvSpPr txBox="1"/>
          <p:nvPr/>
        </p:nvSpPr>
        <p:spPr>
          <a:xfrm>
            <a:off x="1666874" y="3661469"/>
            <a:ext cx="9555307" cy="29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1E3926"/>
                </a:solidFill>
                <a:latin typeface="DM Sans"/>
                <a:ea typeface="DM Sans"/>
                <a:cs typeface="DM Sans"/>
                <a:sym typeface="DM Sans"/>
              </a:rPr>
              <a:t>2-Hour Ecosystem: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The entire supply chain from raw wafer to server rack exists within a compact 200km radius.</a:t>
            </a:r>
            <a:endParaRPr dirty="0"/>
          </a:p>
        </p:txBody>
      </p:sp>
      <p:sp>
        <p:nvSpPr>
          <p:cNvPr id="109" name="Google Shape;109;p14"/>
          <p:cNvSpPr txBox="1"/>
          <p:nvPr/>
        </p:nvSpPr>
        <p:spPr>
          <a:xfrm>
            <a:off x="1666875" y="4480619"/>
            <a:ext cx="8197560" cy="29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1E3926"/>
                </a:solidFill>
                <a:latin typeface="DM Sans"/>
                <a:ea typeface="DM Sans"/>
                <a:cs typeface="DM Sans"/>
                <a:sym typeface="DM Sans"/>
              </a:rPr>
              <a:t>73% Foundry Lead: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TSMC captures 73% of the global pure-play foundry market as of Q1 2026.</a:t>
            </a:r>
            <a:endParaRPr dirty="0"/>
          </a:p>
        </p:txBody>
      </p:sp>
      <p:sp>
        <p:nvSpPr>
          <p:cNvPr id="110" name="Google Shape;110;p14"/>
          <p:cNvSpPr txBox="1"/>
          <p:nvPr/>
        </p:nvSpPr>
        <p:spPr>
          <a:xfrm>
            <a:off x="1666874" y="5299769"/>
            <a:ext cx="9056543" cy="29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1E3926"/>
                </a:solidFill>
                <a:latin typeface="DM Sans"/>
                <a:ea typeface="DM Sans"/>
                <a:cs typeface="DM Sans"/>
                <a:sym typeface="DM Sans"/>
              </a:rPr>
              <a:t>$250B US Pact: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Historic 2026 agreement is in place for Taiwanese firms to invest $250B in US AI chip hubs.</a:t>
            </a:r>
            <a:endParaRPr dirty="0"/>
          </a:p>
        </p:txBody>
      </p:sp>
      <p:pic>
        <p:nvPicPr>
          <p:cNvPr id="111" name="Google Shape;111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4900" y="2005012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4900" y="2824162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4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85850" y="3643312"/>
            <a:ext cx="3048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4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85850" y="4462462"/>
            <a:ext cx="3048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4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71562" y="5281612"/>
            <a:ext cx="333375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85;p13">
            <a:extLst>
              <a:ext uri="{FF2B5EF4-FFF2-40B4-BE49-F238E27FC236}">
                <a16:creationId xmlns:a16="http://schemas.microsoft.com/office/drawing/2014/main" id="{1A87798A-7E18-4781-AF74-5C6942261EE2}"/>
              </a:ext>
            </a:extLst>
          </p:cNvPr>
          <p:cNvSpPr txBox="1"/>
          <p:nvPr/>
        </p:nvSpPr>
        <p:spPr>
          <a:xfrm>
            <a:off x="9143999" y="381000"/>
            <a:ext cx="2456873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RAYS </a:t>
            </a:r>
            <a:r>
              <a:rPr lang="en-US" sz="1650" b="1" i="0" u="none" strike="noStrike" cap="none" dirty="0">
                <a:solidFill>
                  <a:srgbClr val="76B82D"/>
                </a:solidFill>
                <a:latin typeface="Merriweather"/>
                <a:ea typeface="Merriweather"/>
                <a:cs typeface="Merriweather"/>
                <a:sym typeface="Merriweather"/>
              </a:rPr>
              <a:t>Capital  Partners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1741289"/>
            <a:ext cx="10668000" cy="67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2560439"/>
            <a:ext cx="10668000" cy="67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3379589"/>
            <a:ext cx="10668000" cy="803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2000" y="4326135"/>
            <a:ext cx="10668000" cy="67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2000" y="5145285"/>
            <a:ext cx="10668000" cy="67627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5"/>
          <p:cNvSpPr txBox="1"/>
          <p:nvPr/>
        </p:nvSpPr>
        <p:spPr>
          <a:xfrm>
            <a:off x="952500" y="571500"/>
            <a:ext cx="1100137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Taiwan's Moat: Strategic Hard Facts (6-10)</a:t>
            </a:r>
            <a:endParaRPr/>
          </a:p>
        </p:txBody>
      </p:sp>
      <p:sp>
        <p:nvSpPr>
          <p:cNvPr id="128" name="Google Shape;128;p15"/>
          <p:cNvSpPr/>
          <p:nvPr/>
        </p:nvSpPr>
        <p:spPr>
          <a:xfrm>
            <a:off x="762000" y="571500"/>
            <a:ext cx="95250" cy="419100"/>
          </a:xfrm>
          <a:prstGeom prst="rect">
            <a:avLst/>
          </a:prstGeom>
          <a:solidFill>
            <a:srgbClr val="76B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5"/>
          <p:cNvSpPr txBox="1"/>
          <p:nvPr/>
        </p:nvSpPr>
        <p:spPr>
          <a:xfrm>
            <a:off x="1666875" y="1959471"/>
            <a:ext cx="9352107" cy="29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1E3926"/>
                </a:solidFill>
                <a:latin typeface="DM Sans"/>
                <a:ea typeface="DM Sans"/>
                <a:cs typeface="DM Sans"/>
                <a:sym typeface="DM Sans"/>
              </a:rPr>
              <a:t>Yield Superiority: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Taiwan's 3nm yields (~80%) are nearly double those of global rivals struggling around ~45-50%.</a:t>
            </a:r>
            <a:endParaRPr dirty="0"/>
          </a:p>
        </p:txBody>
      </p:sp>
      <p:sp>
        <p:nvSpPr>
          <p:cNvPr id="131" name="Google Shape;131;p15"/>
          <p:cNvSpPr txBox="1"/>
          <p:nvPr/>
        </p:nvSpPr>
        <p:spPr>
          <a:xfrm>
            <a:off x="1666874" y="2778621"/>
            <a:ext cx="9058275" cy="29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1E3926"/>
                </a:solidFill>
                <a:latin typeface="DM Sans"/>
                <a:ea typeface="DM Sans"/>
                <a:cs typeface="DM Sans"/>
                <a:sym typeface="DM Sans"/>
              </a:rPr>
              <a:t>OSAT Monopoly: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Taiwan controls 50%+ of the global Outsourced Semiconductor Assembly and Test market.</a:t>
            </a:r>
            <a:endParaRPr dirty="0"/>
          </a:p>
        </p:txBody>
      </p:sp>
      <p:sp>
        <p:nvSpPr>
          <p:cNvPr id="132" name="Google Shape;132;p15"/>
          <p:cNvSpPr txBox="1"/>
          <p:nvPr/>
        </p:nvSpPr>
        <p:spPr>
          <a:xfrm>
            <a:off x="1666875" y="3541514"/>
            <a:ext cx="9525000" cy="479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1E3926"/>
                </a:solidFill>
                <a:latin typeface="DM Sans"/>
                <a:ea typeface="DM Sans"/>
                <a:cs typeface="DM Sans"/>
                <a:sym typeface="DM Sans"/>
              </a:rPr>
              <a:t>Capex Supremacy: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In 2026, Taiwan’s tech sector aggregate Capex is set to exceed $55B, outspending all EU nations combined.</a:t>
            </a:r>
            <a:endParaRPr/>
          </a:p>
        </p:txBody>
      </p:sp>
      <p:sp>
        <p:nvSpPr>
          <p:cNvPr id="133" name="Google Shape;133;p15"/>
          <p:cNvSpPr txBox="1"/>
          <p:nvPr/>
        </p:nvSpPr>
        <p:spPr>
          <a:xfrm>
            <a:off x="1666875" y="4544317"/>
            <a:ext cx="9250507" cy="29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1E3926"/>
                </a:solidFill>
                <a:latin typeface="DM Sans"/>
                <a:ea typeface="DM Sans"/>
                <a:cs typeface="DM Sans"/>
                <a:sym typeface="DM Sans"/>
              </a:rPr>
              <a:t>12,000+ Products: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TSMC serves 530+ customers producing over 12,000 distinct silicon products annually.</a:t>
            </a:r>
            <a:endParaRPr dirty="0"/>
          </a:p>
        </p:txBody>
      </p:sp>
      <p:sp>
        <p:nvSpPr>
          <p:cNvPr id="134" name="Google Shape;134;p15"/>
          <p:cNvSpPr txBox="1"/>
          <p:nvPr/>
        </p:nvSpPr>
        <p:spPr>
          <a:xfrm>
            <a:off x="1666875" y="5363467"/>
            <a:ext cx="8629650" cy="29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1E3926"/>
                </a:solidFill>
                <a:latin typeface="DM Sans"/>
                <a:ea typeface="DM Sans"/>
                <a:cs typeface="DM Sans"/>
                <a:sym typeface="DM Sans"/>
              </a:rPr>
              <a:t>2nm </a:t>
            </a:r>
            <a:r>
              <a:rPr lang="en-US" sz="1350" b="1" i="0" u="none" strike="noStrike" cap="none" dirty="0" err="1">
                <a:solidFill>
                  <a:srgbClr val="1E3926"/>
                </a:solidFill>
                <a:latin typeface="DM Sans"/>
                <a:ea typeface="DM Sans"/>
                <a:cs typeface="DM Sans"/>
                <a:sym typeface="DM Sans"/>
              </a:rPr>
              <a:t>Supercycle</a:t>
            </a:r>
            <a:r>
              <a:rPr lang="en-US" sz="1350" b="1" i="0" u="none" strike="noStrike" cap="none" dirty="0">
                <a:solidFill>
                  <a:srgbClr val="1E3926"/>
                </a:solidFill>
                <a:latin typeface="DM Sans"/>
                <a:ea typeface="DM Sans"/>
                <a:cs typeface="DM Sans"/>
                <a:sym typeface="DM Sans"/>
              </a:rPr>
              <a:t>: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TSMC has guided a 70% CAGR for 2nm capacity growth starting in late 2026.</a:t>
            </a:r>
            <a:endParaRPr dirty="0"/>
          </a:p>
        </p:txBody>
      </p:sp>
      <p:pic>
        <p:nvPicPr>
          <p:cNvPr id="135" name="Google Shape;135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4900" y="1941314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71562" y="2760464"/>
            <a:ext cx="333375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04900" y="3643312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5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4900" y="4526160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5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119187" y="5345310"/>
            <a:ext cx="238125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85;p13">
            <a:extLst>
              <a:ext uri="{FF2B5EF4-FFF2-40B4-BE49-F238E27FC236}">
                <a16:creationId xmlns:a16="http://schemas.microsoft.com/office/drawing/2014/main" id="{FB0FDD42-9EF6-4EE3-8D89-93CC57CC0267}"/>
              </a:ext>
            </a:extLst>
          </p:cNvPr>
          <p:cNvSpPr txBox="1"/>
          <p:nvPr/>
        </p:nvSpPr>
        <p:spPr>
          <a:xfrm>
            <a:off x="9143999" y="381000"/>
            <a:ext cx="2456873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RAYS </a:t>
            </a:r>
            <a:r>
              <a:rPr lang="en-US" sz="1650" b="1" i="0" u="none" strike="noStrike" cap="none" dirty="0">
                <a:solidFill>
                  <a:srgbClr val="76B82D"/>
                </a:solidFill>
                <a:latin typeface="Merriweather"/>
                <a:ea typeface="Merriweather"/>
                <a:cs typeface="Merriweather"/>
                <a:sym typeface="Merriweather"/>
              </a:rPr>
              <a:t>Capital  Partners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5"/>
          <p:cNvSpPr txBox="1"/>
          <p:nvPr/>
        </p:nvSpPr>
        <p:spPr>
          <a:xfrm>
            <a:off x="952500" y="571500"/>
            <a:ext cx="11001375" cy="439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The Strategic Hardware Flow</a:t>
            </a:r>
            <a:endParaRPr/>
          </a:p>
        </p:txBody>
      </p:sp>
      <p:sp>
        <p:nvSpPr>
          <p:cNvPr id="126" name="Google Shape;126;p15"/>
          <p:cNvSpPr/>
          <p:nvPr/>
        </p:nvSpPr>
        <p:spPr>
          <a:xfrm>
            <a:off x="762000" y="571500"/>
            <a:ext cx="95250" cy="439935"/>
          </a:xfrm>
          <a:prstGeom prst="rect">
            <a:avLst/>
          </a:prstGeom>
          <a:solidFill>
            <a:srgbClr val="76B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5"/>
          <p:cNvSpPr txBox="1"/>
          <p:nvPr/>
        </p:nvSpPr>
        <p:spPr>
          <a:xfrm>
            <a:off x="761999" y="2133063"/>
            <a:ext cx="106680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The AI network operates on </a:t>
            </a:r>
            <a:r>
              <a:rPr lang="en-US" sz="1800" b="1" i="0" u="none" strike="noStrike" cap="none" dirty="0">
                <a:solidFill>
                  <a:srgbClr val="76B82D"/>
                </a:solidFill>
                <a:latin typeface="DM Sans"/>
                <a:ea typeface="DM Sans"/>
                <a:cs typeface="DM Sans"/>
                <a:sym typeface="DM Sans"/>
              </a:rPr>
              <a:t>Symmetric Interdependence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. US firms provide the architectural "specs," while Taiwan provides the physical "substance."</a:t>
            </a:r>
            <a:endParaRPr sz="1800" dirty="0"/>
          </a:p>
        </p:txBody>
      </p:sp>
      <p:sp>
        <p:nvSpPr>
          <p:cNvPr id="128" name="Google Shape;128;p15"/>
          <p:cNvSpPr/>
          <p:nvPr/>
        </p:nvSpPr>
        <p:spPr>
          <a:xfrm>
            <a:off x="762000" y="3949005"/>
            <a:ext cx="10668000" cy="381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01985" y="3615630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5"/>
          <p:cNvSpPr txBox="1"/>
          <p:nvPr/>
        </p:nvSpPr>
        <p:spPr>
          <a:xfrm>
            <a:off x="703328" y="4472880"/>
            <a:ext cx="2464214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1. Upstream (US)</a:t>
            </a:r>
            <a:endParaRPr sz="1200"/>
          </a:p>
        </p:txBody>
      </p:sp>
      <p:sp>
        <p:nvSpPr>
          <p:cNvPr id="131" name="Google Shape;131;p15"/>
          <p:cNvSpPr txBox="1"/>
          <p:nvPr/>
        </p:nvSpPr>
        <p:spPr>
          <a:xfrm>
            <a:off x="762000" y="4711005"/>
            <a:ext cx="2346870" cy="324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IP &amp; Design</a:t>
            </a:r>
            <a:b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Nvidia, Apple, AMD, Broadcom</a:t>
            </a:r>
            <a:endParaRPr sz="1200"/>
          </a:p>
        </p:txBody>
      </p:sp>
      <p:pic>
        <p:nvPicPr>
          <p:cNvPr id="132" name="Google Shape;132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75695" y="3615630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5"/>
          <p:cNvSpPr txBox="1"/>
          <p:nvPr/>
        </p:nvSpPr>
        <p:spPr>
          <a:xfrm>
            <a:off x="3477037" y="4472880"/>
            <a:ext cx="2464214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2. Midstream (TW)</a:t>
            </a:r>
            <a:endParaRPr sz="1200"/>
          </a:p>
        </p:txBody>
      </p:sp>
      <p:sp>
        <p:nvSpPr>
          <p:cNvPr id="134" name="Google Shape;134;p15"/>
          <p:cNvSpPr txBox="1"/>
          <p:nvPr/>
        </p:nvSpPr>
        <p:spPr>
          <a:xfrm>
            <a:off x="3535709" y="4711005"/>
            <a:ext cx="2346870" cy="48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Manufacturing</a:t>
            </a:r>
            <a:b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TSMC (Foundry), ASE (Packaging)</a:t>
            </a:r>
            <a:endParaRPr sz="1200"/>
          </a:p>
        </p:txBody>
      </p:sp>
      <p:pic>
        <p:nvPicPr>
          <p:cNvPr id="135" name="Google Shape;135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49405" y="3615630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5"/>
          <p:cNvSpPr txBox="1"/>
          <p:nvPr/>
        </p:nvSpPr>
        <p:spPr>
          <a:xfrm>
            <a:off x="6250747" y="4472880"/>
            <a:ext cx="2464214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3. Downstream (TW)</a:t>
            </a:r>
            <a:endParaRPr sz="1200"/>
          </a:p>
        </p:txBody>
      </p:sp>
      <p:sp>
        <p:nvSpPr>
          <p:cNvPr id="137" name="Google Shape;137;p15"/>
          <p:cNvSpPr txBox="1"/>
          <p:nvPr/>
        </p:nvSpPr>
        <p:spPr>
          <a:xfrm>
            <a:off x="6309419" y="4711005"/>
            <a:ext cx="2346870" cy="324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Integration</a:t>
            </a:r>
            <a:b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Foxconn, Quanta, Wiwynn</a:t>
            </a:r>
            <a:endParaRPr sz="1200"/>
          </a:p>
        </p:txBody>
      </p:sp>
      <p:pic>
        <p:nvPicPr>
          <p:cNvPr id="138" name="Google Shape;138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923115" y="3615630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5"/>
          <p:cNvSpPr txBox="1"/>
          <p:nvPr/>
        </p:nvSpPr>
        <p:spPr>
          <a:xfrm>
            <a:off x="9024457" y="4472880"/>
            <a:ext cx="2464214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4. End User</a:t>
            </a:r>
            <a:endParaRPr sz="1200"/>
          </a:p>
        </p:txBody>
      </p:sp>
      <p:sp>
        <p:nvSpPr>
          <p:cNvPr id="140" name="Google Shape;140;p15"/>
          <p:cNvSpPr txBox="1"/>
          <p:nvPr/>
        </p:nvSpPr>
        <p:spPr>
          <a:xfrm>
            <a:off x="9083129" y="4711005"/>
            <a:ext cx="2346870" cy="324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Hyperscalers</a:t>
            </a:r>
            <a:b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Microsoft, Google, Meta, AWS</a:t>
            </a:r>
            <a:endParaRPr sz="1200" dirty="0"/>
          </a:p>
        </p:txBody>
      </p:sp>
      <p:pic>
        <p:nvPicPr>
          <p:cNvPr id="141" name="Google Shape;141;p1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821060" y="3834705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594770" y="3834705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5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368480" y="3834705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5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113615" y="3834705"/>
            <a:ext cx="28575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85;p13">
            <a:extLst>
              <a:ext uri="{FF2B5EF4-FFF2-40B4-BE49-F238E27FC236}">
                <a16:creationId xmlns:a16="http://schemas.microsoft.com/office/drawing/2014/main" id="{7DD42F60-0D00-479F-89FB-8494338BF1B2}"/>
              </a:ext>
            </a:extLst>
          </p:cNvPr>
          <p:cNvSpPr txBox="1"/>
          <p:nvPr/>
        </p:nvSpPr>
        <p:spPr>
          <a:xfrm>
            <a:off x="9143999" y="381000"/>
            <a:ext cx="2456873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RAYS </a:t>
            </a:r>
            <a:r>
              <a:rPr lang="en-US" sz="1650" b="1" i="0" u="none" strike="noStrike" cap="none" dirty="0">
                <a:solidFill>
                  <a:srgbClr val="76B82D"/>
                </a:solidFill>
                <a:latin typeface="Merriweather"/>
                <a:ea typeface="Merriweather"/>
                <a:cs typeface="Merriweather"/>
                <a:sym typeface="Merriweather"/>
              </a:rPr>
              <a:t>Capital  Partners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2820292"/>
            <a:ext cx="5048250" cy="203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81750" y="2820292"/>
            <a:ext cx="5048250" cy="203835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6"/>
          <p:cNvSpPr txBox="1"/>
          <p:nvPr/>
        </p:nvSpPr>
        <p:spPr>
          <a:xfrm>
            <a:off x="952500" y="571500"/>
            <a:ext cx="11001375" cy="439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Technological Edge: The Global Split</a:t>
            </a:r>
            <a:endParaRPr/>
          </a:p>
        </p:txBody>
      </p:sp>
      <p:sp>
        <p:nvSpPr>
          <p:cNvPr id="154" name="Google Shape;154;p16"/>
          <p:cNvSpPr/>
          <p:nvPr/>
        </p:nvSpPr>
        <p:spPr>
          <a:xfrm>
            <a:off x="762000" y="571500"/>
            <a:ext cx="95250" cy="439935"/>
          </a:xfrm>
          <a:prstGeom prst="rect">
            <a:avLst/>
          </a:prstGeom>
          <a:solidFill>
            <a:srgbClr val="76B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6"/>
          <p:cNvSpPr txBox="1"/>
          <p:nvPr/>
        </p:nvSpPr>
        <p:spPr>
          <a:xfrm>
            <a:off x="1047750" y="3153667"/>
            <a:ext cx="47005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632D20"/>
                </a:solidFill>
                <a:latin typeface="Merriweather"/>
                <a:ea typeface="Merriweather"/>
                <a:cs typeface="Merriweather"/>
                <a:sym typeface="Merriweather"/>
              </a:rPr>
              <a:t>United States: "The Brain"</a:t>
            </a:r>
            <a:endParaRPr sz="1600"/>
          </a:p>
        </p:txBody>
      </p:sp>
      <p:sp>
        <p:nvSpPr>
          <p:cNvPr id="156" name="Google Shape;156;p16"/>
          <p:cNvSpPr txBox="1"/>
          <p:nvPr/>
        </p:nvSpPr>
        <p:spPr>
          <a:xfrm>
            <a:off x="6667500" y="3153667"/>
            <a:ext cx="47005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Taiwan: "The Nervous System"</a:t>
            </a:r>
            <a:endParaRPr sz="1600"/>
          </a:p>
        </p:txBody>
      </p:sp>
      <p:sp>
        <p:nvSpPr>
          <p:cNvPr id="157" name="Google Shape;157;p16"/>
          <p:cNvSpPr txBox="1"/>
          <p:nvPr/>
        </p:nvSpPr>
        <p:spPr>
          <a:xfrm>
            <a:off x="1047750" y="3372742"/>
            <a:ext cx="44767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Architecture leadership in GPUs and CPUs.</a:t>
            </a:r>
            <a:endParaRPr sz="1600"/>
          </a:p>
        </p:txBody>
      </p:sp>
      <p:sp>
        <p:nvSpPr>
          <p:cNvPr id="158" name="Google Shape;158;p16"/>
          <p:cNvSpPr txBox="1"/>
          <p:nvPr/>
        </p:nvSpPr>
        <p:spPr>
          <a:xfrm>
            <a:off x="1047750" y="3772792"/>
            <a:ext cx="44767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EDA software tools (Synopsys/Cadence).</a:t>
            </a:r>
            <a:endParaRPr sz="1600"/>
          </a:p>
        </p:txBody>
      </p:sp>
      <p:sp>
        <p:nvSpPr>
          <p:cNvPr id="159" name="Google Shape;159;p16"/>
          <p:cNvSpPr txBox="1"/>
          <p:nvPr/>
        </p:nvSpPr>
        <p:spPr>
          <a:xfrm>
            <a:off x="1047750" y="4172842"/>
            <a:ext cx="44767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Software ecosystem moats (CUDA).</a:t>
            </a:r>
            <a:endParaRPr sz="1600" dirty="0"/>
          </a:p>
        </p:txBody>
      </p:sp>
      <p:sp>
        <p:nvSpPr>
          <p:cNvPr id="160" name="Google Shape;160;p16"/>
          <p:cNvSpPr txBox="1"/>
          <p:nvPr/>
        </p:nvSpPr>
        <p:spPr>
          <a:xfrm>
            <a:off x="6667500" y="3372742"/>
            <a:ext cx="44767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Unrivaled yield rates at 3nm and 2nm nodes.</a:t>
            </a:r>
            <a:endParaRPr sz="1600"/>
          </a:p>
        </p:txBody>
      </p:sp>
      <p:sp>
        <p:nvSpPr>
          <p:cNvPr id="161" name="Google Shape;161;p16"/>
          <p:cNvSpPr txBox="1"/>
          <p:nvPr/>
        </p:nvSpPr>
        <p:spPr>
          <a:xfrm>
            <a:off x="6667500" y="3772792"/>
            <a:ext cx="44767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Scalable multi-die packaging (CoWoS).</a:t>
            </a:r>
            <a:endParaRPr sz="1600"/>
          </a:p>
        </p:txBody>
      </p:sp>
      <p:sp>
        <p:nvSpPr>
          <p:cNvPr id="162" name="Google Shape;162;p16"/>
          <p:cNvSpPr txBox="1"/>
          <p:nvPr/>
        </p:nvSpPr>
        <p:spPr>
          <a:xfrm>
            <a:off x="6667500" y="4172842"/>
            <a:ext cx="44767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Vertical system-on-chip integration.</a:t>
            </a:r>
            <a:endParaRPr sz="1600"/>
          </a:p>
        </p:txBody>
      </p:sp>
      <p:pic>
        <p:nvPicPr>
          <p:cNvPr id="163" name="Google Shape;163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7750" y="3406080"/>
            <a:ext cx="1524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7750" y="3806130"/>
            <a:ext cx="1524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7750" y="4206180"/>
            <a:ext cx="1524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67500" y="3406080"/>
            <a:ext cx="1524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67500" y="3806130"/>
            <a:ext cx="1524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67500" y="4206180"/>
            <a:ext cx="15240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85;p13">
            <a:extLst>
              <a:ext uri="{FF2B5EF4-FFF2-40B4-BE49-F238E27FC236}">
                <a16:creationId xmlns:a16="http://schemas.microsoft.com/office/drawing/2014/main" id="{A1F87A65-24C2-4003-8DD3-333F78356D24}"/>
              </a:ext>
            </a:extLst>
          </p:cNvPr>
          <p:cNvSpPr txBox="1"/>
          <p:nvPr/>
        </p:nvSpPr>
        <p:spPr>
          <a:xfrm>
            <a:off x="9143999" y="381000"/>
            <a:ext cx="2456873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RAYS </a:t>
            </a:r>
            <a:r>
              <a:rPr lang="en-US" sz="1650" b="1" i="0" u="none" strike="noStrike" cap="none" dirty="0">
                <a:solidFill>
                  <a:srgbClr val="76B82D"/>
                </a:solidFill>
                <a:latin typeface="Merriweather"/>
                <a:ea typeface="Merriweather"/>
                <a:cs typeface="Merriweather"/>
                <a:sym typeface="Merriweather"/>
              </a:rPr>
              <a:t>Capital  Partners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1934467"/>
            <a:ext cx="5048250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38500" y="3606849"/>
            <a:ext cx="25717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38500" y="4178349"/>
            <a:ext cx="25717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38500" y="3606849"/>
            <a:ext cx="210874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18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238500" y="4178349"/>
            <a:ext cx="128587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18"/>
          <p:cNvSpPr txBox="1"/>
          <p:nvPr/>
        </p:nvSpPr>
        <p:spPr>
          <a:xfrm>
            <a:off x="952500" y="571500"/>
            <a:ext cx="11001375" cy="439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The Unbridgeable Yield Gap</a:t>
            </a:r>
            <a:endParaRPr/>
          </a:p>
        </p:txBody>
      </p:sp>
      <p:sp>
        <p:nvSpPr>
          <p:cNvPr id="205" name="Google Shape;205;p18"/>
          <p:cNvSpPr/>
          <p:nvPr/>
        </p:nvSpPr>
        <p:spPr>
          <a:xfrm>
            <a:off x="762000" y="571500"/>
            <a:ext cx="95250" cy="439935"/>
          </a:xfrm>
          <a:prstGeom prst="rect">
            <a:avLst/>
          </a:prstGeom>
          <a:solidFill>
            <a:srgbClr val="76B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8"/>
          <p:cNvSpPr txBox="1"/>
          <p:nvPr/>
        </p:nvSpPr>
        <p:spPr>
          <a:xfrm>
            <a:off x="771525" y="1811239"/>
            <a:ext cx="5048250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Advanced manufacturing isn't just about small nodes; it's about </a:t>
            </a:r>
            <a:r>
              <a:rPr lang="en-US" sz="1800" b="1" i="0" u="none" strike="noStrike" cap="none" dirty="0">
                <a:solidFill>
                  <a:srgbClr val="76B82D"/>
                </a:solidFill>
                <a:latin typeface="DM Sans"/>
                <a:ea typeface="DM Sans"/>
                <a:cs typeface="DM Sans"/>
                <a:sym typeface="DM Sans"/>
              </a:rPr>
              <a:t>Yield Economics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. A foundry with ~50% yield is an economic liability.</a:t>
            </a:r>
            <a:endParaRPr sz="1800" dirty="0"/>
          </a:p>
        </p:txBody>
      </p:sp>
      <p:sp>
        <p:nvSpPr>
          <p:cNvPr id="207" name="Google Shape;207;p18"/>
          <p:cNvSpPr txBox="1"/>
          <p:nvPr/>
        </p:nvSpPr>
        <p:spPr>
          <a:xfrm>
            <a:off x="762000" y="4923946"/>
            <a:ext cx="504825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1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Note: For a $40,000 top-tier AI GPU, a 30% yield delta represents the entire corporate profit margin.</a:t>
            </a:r>
            <a:endParaRPr sz="1600" dirty="0"/>
          </a:p>
        </p:txBody>
      </p:sp>
      <p:pic>
        <p:nvPicPr>
          <p:cNvPr id="208" name="Google Shape;208;p18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391275" y="1943992"/>
            <a:ext cx="5029200" cy="37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8"/>
          <p:cNvSpPr txBox="1"/>
          <p:nvPr/>
        </p:nvSpPr>
        <p:spPr>
          <a:xfrm>
            <a:off x="762000" y="3697337"/>
            <a:ext cx="22860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TSMC 2nm/3nm Yield</a:t>
            </a:r>
            <a:endParaRPr/>
          </a:p>
        </p:txBody>
      </p:sp>
      <p:sp>
        <p:nvSpPr>
          <p:cNvPr id="210" name="Google Shape;210;p18"/>
          <p:cNvSpPr txBox="1"/>
          <p:nvPr/>
        </p:nvSpPr>
        <p:spPr>
          <a:xfrm>
            <a:off x="762000" y="4268837"/>
            <a:ext cx="22860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Intel 18A Node Yield</a:t>
            </a:r>
            <a:endParaRPr/>
          </a:p>
        </p:txBody>
      </p:sp>
      <p:sp>
        <p:nvSpPr>
          <p:cNvPr id="16" name="Google Shape;85;p13">
            <a:extLst>
              <a:ext uri="{FF2B5EF4-FFF2-40B4-BE49-F238E27FC236}">
                <a16:creationId xmlns:a16="http://schemas.microsoft.com/office/drawing/2014/main" id="{8396F66C-176D-440E-9CD0-E1F71D0AAF5F}"/>
              </a:ext>
            </a:extLst>
          </p:cNvPr>
          <p:cNvSpPr txBox="1"/>
          <p:nvPr/>
        </p:nvSpPr>
        <p:spPr>
          <a:xfrm>
            <a:off x="9143999" y="381000"/>
            <a:ext cx="2456873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RAYS </a:t>
            </a:r>
            <a:r>
              <a:rPr lang="en-US" sz="1650" b="1" i="0" u="none" strike="noStrike" cap="none" dirty="0">
                <a:solidFill>
                  <a:srgbClr val="76B82D"/>
                </a:solidFill>
                <a:latin typeface="Merriweather"/>
                <a:ea typeface="Merriweather"/>
                <a:cs typeface="Merriweather"/>
                <a:sym typeface="Merriweather"/>
              </a:rPr>
              <a:t>Capital  Partners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5394" y="1406574"/>
            <a:ext cx="8324994" cy="4894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3070324"/>
            <a:ext cx="10668000" cy="1052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2000" y="4122836"/>
            <a:ext cx="10668000" cy="1052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5175349"/>
            <a:ext cx="10668000" cy="1052512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19"/>
          <p:cNvSpPr txBox="1"/>
          <p:nvPr/>
        </p:nvSpPr>
        <p:spPr>
          <a:xfrm>
            <a:off x="952500" y="571500"/>
            <a:ext cx="11001375" cy="439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Structural Barriers: Cost &amp; Learning</a:t>
            </a:r>
            <a:endParaRPr/>
          </a:p>
        </p:txBody>
      </p:sp>
      <p:sp>
        <p:nvSpPr>
          <p:cNvPr id="222" name="Google Shape;222;p19"/>
          <p:cNvSpPr/>
          <p:nvPr/>
        </p:nvSpPr>
        <p:spPr>
          <a:xfrm>
            <a:off x="762000" y="571500"/>
            <a:ext cx="95250" cy="439935"/>
          </a:xfrm>
          <a:prstGeom prst="rect">
            <a:avLst/>
          </a:prstGeom>
          <a:solidFill>
            <a:srgbClr val="76B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9"/>
          <p:cNvSpPr txBox="1"/>
          <p:nvPr/>
        </p:nvSpPr>
        <p:spPr>
          <a:xfrm>
            <a:off x="1047750" y="3403699"/>
            <a:ext cx="10601325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Construction</a:t>
            </a:r>
            <a:endParaRPr/>
          </a:p>
        </p:txBody>
      </p:sp>
      <p:sp>
        <p:nvSpPr>
          <p:cNvPr id="224" name="Google Shape;224;p19"/>
          <p:cNvSpPr txBox="1"/>
          <p:nvPr/>
        </p:nvSpPr>
        <p:spPr>
          <a:xfrm>
            <a:off x="1047750" y="3622774"/>
            <a:ext cx="1055312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US Fab construction is 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~30% more expensive </a:t>
            </a:r>
            <a:r>
              <a:rPr lang="en-US" sz="16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with 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20% higher operational labor costs</a:t>
            </a:r>
            <a:r>
              <a:rPr lang="en-US" sz="1125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  <a:endParaRPr dirty="0"/>
          </a:p>
        </p:txBody>
      </p:sp>
      <p:sp>
        <p:nvSpPr>
          <p:cNvPr id="225" name="Google Shape;225;p19"/>
          <p:cNvSpPr txBox="1"/>
          <p:nvPr/>
        </p:nvSpPr>
        <p:spPr>
          <a:xfrm>
            <a:off x="1047750" y="4456211"/>
            <a:ext cx="10601325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Density</a:t>
            </a:r>
            <a:endParaRPr/>
          </a:p>
        </p:txBody>
      </p:sp>
      <p:sp>
        <p:nvSpPr>
          <p:cNvPr id="226" name="Google Shape;226;p19"/>
          <p:cNvSpPr txBox="1"/>
          <p:nvPr/>
        </p:nvSpPr>
        <p:spPr>
          <a:xfrm>
            <a:off x="1047750" y="4675286"/>
            <a:ext cx="100965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Taiwan ecosystem is within 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200km radius</a:t>
            </a:r>
            <a:r>
              <a:rPr lang="en-US" sz="16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, enabling rapid 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24/7</a:t>
            </a:r>
            <a:r>
              <a:rPr lang="en-US" sz="16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engineering cycles</a:t>
            </a:r>
            <a:r>
              <a:rPr lang="en-US" sz="1125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  <a:endParaRPr dirty="0"/>
          </a:p>
        </p:txBody>
      </p:sp>
      <p:sp>
        <p:nvSpPr>
          <p:cNvPr id="227" name="Google Shape;227;p19"/>
          <p:cNvSpPr txBox="1"/>
          <p:nvPr/>
        </p:nvSpPr>
        <p:spPr>
          <a:xfrm>
            <a:off x="1047750" y="5508724"/>
            <a:ext cx="10601325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Resilience</a:t>
            </a:r>
            <a:endParaRPr/>
          </a:p>
        </p:txBody>
      </p:sp>
      <p:sp>
        <p:nvSpPr>
          <p:cNvPr id="228" name="Google Shape;228;p19"/>
          <p:cNvSpPr txBox="1"/>
          <p:nvPr/>
        </p:nvSpPr>
        <p:spPr>
          <a:xfrm>
            <a:off x="1047750" y="5727799"/>
            <a:ext cx="100965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Systemic capital efficiency in Taiwan allows US design firms to remain globally competitive</a:t>
            </a:r>
            <a:r>
              <a:rPr lang="en-US" sz="1125" b="0" i="0" u="none" strike="noStrike" cap="none" dirty="0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  <a:endParaRPr dirty="0"/>
          </a:p>
        </p:txBody>
      </p:sp>
      <p:sp>
        <p:nvSpPr>
          <p:cNvPr id="16" name="Google Shape;85;p13">
            <a:extLst>
              <a:ext uri="{FF2B5EF4-FFF2-40B4-BE49-F238E27FC236}">
                <a16:creationId xmlns:a16="http://schemas.microsoft.com/office/drawing/2014/main" id="{39E15A44-3A7B-4B70-9332-F371F67D9A5D}"/>
              </a:ext>
            </a:extLst>
          </p:cNvPr>
          <p:cNvSpPr txBox="1"/>
          <p:nvPr/>
        </p:nvSpPr>
        <p:spPr>
          <a:xfrm>
            <a:off x="9143999" y="381000"/>
            <a:ext cx="2456873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RAYS </a:t>
            </a:r>
            <a:r>
              <a:rPr lang="en-US" sz="1650" b="1" i="0" u="none" strike="noStrike" cap="none" dirty="0">
                <a:solidFill>
                  <a:srgbClr val="76B82D"/>
                </a:solidFill>
                <a:latin typeface="Merriweather"/>
                <a:ea typeface="Merriweather"/>
                <a:cs typeface="Merriweather"/>
                <a:sym typeface="Merriweather"/>
              </a:rPr>
              <a:t>Capital  Partners</a:t>
            </a:r>
            <a:endParaRPr dirty="0"/>
          </a:p>
        </p:txBody>
      </p:sp>
      <p:sp>
        <p:nvSpPr>
          <p:cNvPr id="17" name="Google Shape;104;p14">
            <a:extLst>
              <a:ext uri="{FF2B5EF4-FFF2-40B4-BE49-F238E27FC236}">
                <a16:creationId xmlns:a16="http://schemas.microsoft.com/office/drawing/2014/main" id="{65BFFC5B-84A9-43FD-8908-ED98D525639D}"/>
              </a:ext>
            </a:extLst>
          </p:cNvPr>
          <p:cNvSpPr txBox="1"/>
          <p:nvPr/>
        </p:nvSpPr>
        <p:spPr>
          <a:xfrm>
            <a:off x="7587672" y="849228"/>
            <a:ext cx="5048250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 i="0" u="none" strike="noStrike" cap="none" dirty="0">
                <a:solidFill>
                  <a:srgbClr val="76B82D"/>
                </a:solidFill>
                <a:latin typeface="Merriweather"/>
                <a:ea typeface="Merriweather"/>
                <a:cs typeface="Merriweather"/>
                <a:sym typeface="Merriweather"/>
              </a:rPr>
              <a:t>~30%</a:t>
            </a:r>
            <a:endParaRPr sz="9000" dirty="0"/>
          </a:p>
        </p:txBody>
      </p:sp>
      <p:sp>
        <p:nvSpPr>
          <p:cNvPr id="18" name="Google Shape;105;p14">
            <a:extLst>
              <a:ext uri="{FF2B5EF4-FFF2-40B4-BE49-F238E27FC236}">
                <a16:creationId xmlns:a16="http://schemas.microsoft.com/office/drawing/2014/main" id="{1CEE885C-F647-4873-A797-A43530B56B29}"/>
              </a:ext>
            </a:extLst>
          </p:cNvPr>
          <p:cNvSpPr txBox="1"/>
          <p:nvPr/>
        </p:nvSpPr>
        <p:spPr>
          <a:xfrm>
            <a:off x="7848310" y="2430632"/>
            <a:ext cx="5048250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632D20"/>
                </a:solidFill>
                <a:latin typeface="DM Sans"/>
                <a:ea typeface="DM Sans"/>
                <a:cs typeface="DM Sans"/>
                <a:sym typeface="DM Sans"/>
              </a:rPr>
              <a:t>THE COST PENALTY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2744092"/>
            <a:ext cx="5048250" cy="113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4068067"/>
            <a:ext cx="5048250" cy="113347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0"/>
          <p:cNvSpPr txBox="1"/>
          <p:nvPr/>
        </p:nvSpPr>
        <p:spPr>
          <a:xfrm>
            <a:off x="952500" y="571500"/>
            <a:ext cx="11001375" cy="439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Sub-sector: Foundry Dominance</a:t>
            </a:r>
            <a:endParaRPr/>
          </a:p>
        </p:txBody>
      </p:sp>
      <p:sp>
        <p:nvSpPr>
          <p:cNvPr id="239" name="Google Shape;239;p20"/>
          <p:cNvSpPr/>
          <p:nvPr/>
        </p:nvSpPr>
        <p:spPr>
          <a:xfrm>
            <a:off x="762000" y="571500"/>
            <a:ext cx="95250" cy="439935"/>
          </a:xfrm>
          <a:prstGeom prst="rect">
            <a:avLst/>
          </a:prstGeom>
          <a:solidFill>
            <a:srgbClr val="76B8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0" name="Google Shape;240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4120" y="2020192"/>
            <a:ext cx="3228975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0"/>
          <p:cNvSpPr txBox="1"/>
          <p:nvPr/>
        </p:nvSpPr>
        <p:spPr>
          <a:xfrm>
            <a:off x="6381750" y="1934467"/>
            <a:ext cx="504825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Taiwanese foundries are the physical forge for nearly every US-designed AI chip.</a:t>
            </a:r>
            <a:endParaRPr sz="1600"/>
          </a:p>
        </p:txBody>
      </p:sp>
      <p:sp>
        <p:nvSpPr>
          <p:cNvPr id="242" name="Google Shape;242;p20"/>
          <p:cNvSpPr txBox="1"/>
          <p:nvPr/>
        </p:nvSpPr>
        <p:spPr>
          <a:xfrm>
            <a:off x="6381750" y="5439667"/>
            <a:ext cx="504825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1E3926"/>
                </a:solidFill>
                <a:latin typeface="DM Sans"/>
                <a:ea typeface="DM Sans"/>
                <a:cs typeface="DM Sans"/>
                <a:sym typeface="DM Sans"/>
              </a:rPr>
              <a:t>Upstream Customers: </a:t>
            </a:r>
            <a:r>
              <a:rPr lang="en-US" sz="1600" b="1" i="0" u="none" strike="noStrike" cap="none">
                <a:solidFill>
                  <a:srgbClr val="76B82D"/>
                </a:solidFill>
                <a:latin typeface="DM Sans"/>
                <a:ea typeface="DM Sans"/>
                <a:cs typeface="DM Sans"/>
                <a:sym typeface="DM Sans"/>
              </a:rPr>
              <a:t>Nvidia, Apple, AMD, Qualcomm.</a:t>
            </a:r>
            <a:endParaRPr sz="1600"/>
          </a:p>
        </p:txBody>
      </p:sp>
      <p:sp>
        <p:nvSpPr>
          <p:cNvPr id="243" name="Google Shape;243;p20"/>
          <p:cNvSpPr txBox="1"/>
          <p:nvPr/>
        </p:nvSpPr>
        <p:spPr>
          <a:xfrm>
            <a:off x="6667500" y="3077467"/>
            <a:ext cx="447675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TSMC:</a:t>
            </a:r>
            <a:r>
              <a:rPr lang="en-US" sz="16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Manufacturing 92% of the world's sub-7nm logic for Nvidia and Apple Silicon.</a:t>
            </a:r>
            <a:endParaRPr sz="1600"/>
          </a:p>
        </p:txBody>
      </p:sp>
      <p:sp>
        <p:nvSpPr>
          <p:cNvPr id="244" name="Google Shape;244;p20"/>
          <p:cNvSpPr txBox="1"/>
          <p:nvPr/>
        </p:nvSpPr>
        <p:spPr>
          <a:xfrm>
            <a:off x="6667500" y="4401442"/>
            <a:ext cx="447675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UMC:</a:t>
            </a:r>
            <a:r>
              <a:rPr lang="en-US" sz="1600" b="0" i="0" u="none" strike="noStrike" cap="none">
                <a:solidFill>
                  <a:srgbClr val="334155"/>
                </a:solidFill>
                <a:latin typeface="DM Sans"/>
                <a:ea typeface="DM Sans"/>
                <a:cs typeface="DM Sans"/>
                <a:sym typeface="DM Sans"/>
              </a:rPr>
              <a:t> Provider of critical power management ICs and automotive logic blocks.</a:t>
            </a:r>
            <a:endParaRPr sz="1600"/>
          </a:p>
        </p:txBody>
      </p:sp>
      <p:pic>
        <p:nvPicPr>
          <p:cNvPr id="1026" name="Picture 2" descr="P12-221208-348.jpg">
            <a:extLst>
              <a:ext uri="{FF2B5EF4-FFF2-40B4-BE49-F238E27FC236}">
                <a16:creationId xmlns:a16="http://schemas.microsoft.com/office/drawing/2014/main" id="{3D5AA5D1-0D0C-445F-9869-DDB428EEC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120" y="2379976"/>
            <a:ext cx="4956130" cy="3306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85;p13">
            <a:extLst>
              <a:ext uri="{FF2B5EF4-FFF2-40B4-BE49-F238E27FC236}">
                <a16:creationId xmlns:a16="http://schemas.microsoft.com/office/drawing/2014/main" id="{D36BF7A6-3FF9-44F1-AB7C-B766CC957A0C}"/>
              </a:ext>
            </a:extLst>
          </p:cNvPr>
          <p:cNvSpPr txBox="1"/>
          <p:nvPr/>
        </p:nvSpPr>
        <p:spPr>
          <a:xfrm>
            <a:off x="9143999" y="381000"/>
            <a:ext cx="2456873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1E3926"/>
                </a:solidFill>
                <a:latin typeface="Merriweather"/>
                <a:ea typeface="Merriweather"/>
                <a:cs typeface="Merriweather"/>
                <a:sym typeface="Merriweather"/>
              </a:rPr>
              <a:t>RAYS </a:t>
            </a:r>
            <a:r>
              <a:rPr lang="en-US" sz="1650" b="1" i="0" u="none" strike="noStrike" cap="none" dirty="0">
                <a:solidFill>
                  <a:srgbClr val="76B82D"/>
                </a:solidFill>
                <a:latin typeface="Merriweather"/>
                <a:ea typeface="Merriweather"/>
                <a:cs typeface="Merriweather"/>
                <a:sym typeface="Merriweather"/>
              </a:rPr>
              <a:t>Capital  Partners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17571</TotalTime>
  <Words>967</Words>
  <Application>Microsoft Office PowerPoint</Application>
  <PresentationFormat>Widescreen</PresentationFormat>
  <Paragraphs>111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Merriweather</vt:lpstr>
      <vt:lpstr>DM Sans</vt:lpstr>
      <vt:lpstr>DM Sans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Chung</dc:creator>
  <cp:lastModifiedBy>Nicholas Chung</cp:lastModifiedBy>
  <cp:revision>13</cp:revision>
  <cp:lastPrinted>2026-06-26T08:46:22Z</cp:lastPrinted>
  <dcterms:modified xsi:type="dcterms:W3CDTF">2026-07-30T09:31:03Z</dcterms:modified>
</cp:coreProperties>
</file>