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49"/>
  </p:notesMasterIdLst>
  <p:handoutMasterIdLst>
    <p:handoutMasterId r:id="rId50"/>
  </p:handoutMasterIdLst>
  <p:sldIdLst>
    <p:sldId id="288" r:id="rId2"/>
    <p:sldId id="657" r:id="rId3"/>
    <p:sldId id="665" r:id="rId4"/>
    <p:sldId id="768" r:id="rId5"/>
    <p:sldId id="860" r:id="rId6"/>
    <p:sldId id="870" r:id="rId7"/>
    <p:sldId id="871" r:id="rId8"/>
    <p:sldId id="868" r:id="rId9"/>
    <p:sldId id="862" r:id="rId10"/>
    <p:sldId id="864" r:id="rId11"/>
    <p:sldId id="867" r:id="rId12"/>
    <p:sldId id="995" r:id="rId13"/>
    <p:sldId id="996" r:id="rId14"/>
    <p:sldId id="997" r:id="rId15"/>
    <p:sldId id="998" r:id="rId16"/>
    <p:sldId id="999" r:id="rId17"/>
    <p:sldId id="936" r:id="rId18"/>
    <p:sldId id="1010" r:id="rId19"/>
    <p:sldId id="1013" r:id="rId20"/>
    <p:sldId id="1048" r:id="rId21"/>
    <p:sldId id="1034" r:id="rId22"/>
    <p:sldId id="1007" r:id="rId23"/>
    <p:sldId id="1008" r:id="rId24"/>
    <p:sldId id="1009" r:id="rId25"/>
    <p:sldId id="1012" r:id="rId26"/>
    <p:sldId id="874" r:id="rId27"/>
    <p:sldId id="1051" r:id="rId28"/>
    <p:sldId id="1049" r:id="rId29"/>
    <p:sldId id="1011" r:id="rId30"/>
    <p:sldId id="1050" r:id="rId31"/>
    <p:sldId id="1052" r:id="rId32"/>
    <p:sldId id="1053" r:id="rId33"/>
    <p:sldId id="873" r:id="rId34"/>
    <p:sldId id="1055" r:id="rId35"/>
    <p:sldId id="1054" r:id="rId36"/>
    <p:sldId id="840" r:id="rId37"/>
    <p:sldId id="865" r:id="rId38"/>
    <p:sldId id="866" r:id="rId39"/>
    <p:sldId id="1060" r:id="rId40"/>
    <p:sldId id="1057" r:id="rId41"/>
    <p:sldId id="1058" r:id="rId42"/>
    <p:sldId id="1059" r:id="rId43"/>
    <p:sldId id="1061" r:id="rId44"/>
    <p:sldId id="1062" r:id="rId45"/>
    <p:sldId id="1063" r:id="rId46"/>
    <p:sldId id="423" r:id="rId47"/>
    <p:sldId id="424" r:id="rId48"/>
  </p:sldIdLst>
  <p:sldSz cx="18288000" cy="13716000"/>
  <p:notesSz cx="7019925" cy="930592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1pPr>
    <a:lvl2pPr marL="0" marR="0" indent="2286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2pPr>
    <a:lvl3pPr marL="0" marR="0" indent="4572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3pPr>
    <a:lvl4pPr marL="0" marR="0" indent="6858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4pPr>
    <a:lvl5pPr marL="0" marR="0" indent="9144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5pPr>
    <a:lvl6pPr marL="0" marR="0" indent="11430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6pPr>
    <a:lvl7pPr marL="0" marR="0" indent="13716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7pPr>
    <a:lvl8pPr marL="0" marR="0" indent="16002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8pPr>
    <a:lvl9pPr marL="0" marR="0" indent="18288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9pPr>
  </p:defaultTextStyle>
  <p:extLst>
    <p:ext uri="{521415D9-36F7-43E2-AB2F-B90AF26B5E84}">
      <p14:sectionLst xmlns:p14="http://schemas.microsoft.com/office/powerpoint/2010/main">
        <p14:section name="Untitled Section" id="{F3E37B90-1423-8449-B0DC-536E228D8BAC}">
          <p14:sldIdLst>
            <p14:sldId id="288"/>
            <p14:sldId id="657"/>
            <p14:sldId id="665"/>
            <p14:sldId id="768"/>
            <p14:sldId id="860"/>
            <p14:sldId id="870"/>
            <p14:sldId id="871"/>
            <p14:sldId id="868"/>
            <p14:sldId id="862"/>
            <p14:sldId id="864"/>
            <p14:sldId id="867"/>
            <p14:sldId id="995"/>
            <p14:sldId id="996"/>
            <p14:sldId id="997"/>
            <p14:sldId id="998"/>
            <p14:sldId id="999"/>
            <p14:sldId id="936"/>
            <p14:sldId id="1010"/>
            <p14:sldId id="1013"/>
            <p14:sldId id="1048"/>
            <p14:sldId id="1034"/>
            <p14:sldId id="1007"/>
            <p14:sldId id="1008"/>
            <p14:sldId id="1009"/>
            <p14:sldId id="1012"/>
            <p14:sldId id="874"/>
            <p14:sldId id="1051"/>
            <p14:sldId id="1049"/>
            <p14:sldId id="1011"/>
            <p14:sldId id="1050"/>
            <p14:sldId id="1052"/>
            <p14:sldId id="1053"/>
            <p14:sldId id="873"/>
            <p14:sldId id="1055"/>
            <p14:sldId id="1054"/>
            <p14:sldId id="840"/>
            <p14:sldId id="865"/>
            <p14:sldId id="866"/>
            <p14:sldId id="1060"/>
            <p14:sldId id="1057"/>
            <p14:sldId id="1058"/>
            <p14:sldId id="1059"/>
            <p14:sldId id="1061"/>
            <p14:sldId id="1062"/>
            <p14:sldId id="1063"/>
            <p14:sldId id="423"/>
            <p14:sldId id="424"/>
          </p14:sldIdLst>
        </p14:section>
      </p14:sectionLst>
    </p:ext>
    <p:ext uri="{EFAFB233-063F-42B5-8137-9DF3F51BA10A}">
      <p15:sldGuideLst xmlns:p15="http://schemas.microsoft.com/office/powerpoint/2012/main">
        <p15:guide id="1" orient="horz" pos="2063" userDrawn="1">
          <p15:clr>
            <a:srgbClr val="A4A3A4"/>
          </p15:clr>
        </p15:guide>
        <p15:guide id="2" orient="horz" pos="7682" userDrawn="1">
          <p15:clr>
            <a:srgbClr val="A4A3A4"/>
          </p15:clr>
        </p15:guide>
        <p15:guide id="3" pos="10380" userDrawn="1">
          <p15:clr>
            <a:srgbClr val="A4A3A4"/>
          </p15:clr>
        </p15:guide>
        <p15:guide id="4" pos="1149" userDrawn="1">
          <p15:clr>
            <a:srgbClr val="A4A3A4"/>
          </p15:clr>
        </p15:guide>
        <p15:guide id="5" orient="horz" pos="206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na Sanchez" initials="GS" lastIdx="1" clrIdx="0">
    <p:extLst>
      <p:ext uri="{19B8F6BF-5375-455C-9EA6-DF929625EA0E}">
        <p15:presenceInfo xmlns:p15="http://schemas.microsoft.com/office/powerpoint/2012/main" userId="S::gina.sanchez@chanticoglobal.com::570203b0-59e0-4cf7-a4ae-9c3a813b32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D6B04F"/>
    <a:srgbClr val="5E2418"/>
    <a:srgbClr val="E67917"/>
    <a:srgbClr val="F0A866"/>
    <a:srgbClr val="8DC13E"/>
    <a:srgbClr val="FFFFFF"/>
    <a:srgbClr val="FFF6F7"/>
    <a:srgbClr val="B88B4A"/>
    <a:srgbClr val="A6D49E"/>
    <a:srgbClr val="2C7B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rgbClr val="398CCE"/>
          </a:solidFill>
        </a:fill>
      </a:tcStyle>
    </a:firstCol>
    <a:lastRow>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5AC831"/>
          </a:solidFill>
        </a:fill>
      </a:tcStyle>
    </a:firstCol>
    <a:lastRow>
      <a:tcTxStyle b="off" i="off">
        <a:font>
          <a:latin typeface="Helvetica Light"/>
          <a:ea typeface="Helvetica Light"/>
          <a:cs typeface="Helvetica Light"/>
        </a:font>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
          <a:latin typeface="Helvetica Light"/>
          <a:ea typeface="Helvetica Light"/>
          <a:cs typeface="Helvetica Light"/>
        </a:font>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
          <a:latin typeface="Helvetica Light"/>
          <a:ea typeface="Helvetica Light"/>
          <a:cs typeface="Helvetica Light"/>
        </a:font>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
          <a:latin typeface="Helvetica Light"/>
          <a:ea typeface="Helvetica Light"/>
          <a:cs typeface="Helvetica Light"/>
        </a:font>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
          <a:latin typeface="Helvetica Light"/>
          <a:ea typeface="Helvetica Light"/>
          <a:cs typeface="Helvetica Light"/>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78" autoAdjust="0"/>
    <p:restoredTop sz="90599" autoAdjust="0"/>
  </p:normalViewPr>
  <p:slideViewPr>
    <p:cSldViewPr snapToGrid="0" snapToObjects="1">
      <p:cViewPr varScale="1">
        <p:scale>
          <a:sx n="51" d="100"/>
          <a:sy n="51" d="100"/>
        </p:scale>
        <p:origin x="1056" y="84"/>
      </p:cViewPr>
      <p:guideLst>
        <p:guide orient="horz" pos="2063"/>
        <p:guide orient="horz" pos="7682"/>
        <p:guide pos="10380"/>
        <p:guide pos="1149"/>
        <p:guide orient="horz" pos="2064"/>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6912"/>
          </a:xfrm>
          <a:prstGeom prst="rect">
            <a:avLst/>
          </a:prstGeom>
        </p:spPr>
        <p:txBody>
          <a:bodyPr vert="horz" lIns="93287" tIns="46644" rIns="93287" bIns="46644" rtlCol="0"/>
          <a:lstStyle>
            <a:lvl1pPr algn="r">
              <a:defRPr sz="1200"/>
            </a:lvl1pPr>
          </a:lstStyle>
          <a:p>
            <a:fld id="{F687ABF3-3CED-4B6C-B3D7-B6E2A9C9E66A}" type="datetimeFigureOut">
              <a:rPr lang="en-US" smtClean="0"/>
              <a:t>7/30/2026</a:t>
            </a:fld>
            <a:endParaRPr lang="en-US"/>
          </a:p>
        </p:txBody>
      </p:sp>
      <p:sp>
        <p:nvSpPr>
          <p:cNvPr id="4" name="Footer Placeholder 3"/>
          <p:cNvSpPr>
            <a:spLocks noGrp="1"/>
          </p:cNvSpPr>
          <p:nvPr>
            <p:ph type="ftr" sz="quarter" idx="2"/>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6911"/>
          </a:xfrm>
          <a:prstGeom prst="rect">
            <a:avLst/>
          </a:prstGeom>
        </p:spPr>
        <p:txBody>
          <a:bodyPr vert="horz" lIns="93287" tIns="46644" rIns="93287" bIns="46644" rtlCol="0" anchor="b"/>
          <a:lstStyle>
            <a:lvl1pPr algn="r">
              <a:defRPr sz="1200"/>
            </a:lvl1pPr>
          </a:lstStyle>
          <a:p>
            <a:fld id="{45F8F4CE-486C-43C4-BF63-17AA3D6688CF}" type="slidenum">
              <a:rPr lang="en-US" smtClean="0"/>
              <a:t>‹#›</a:t>
            </a:fld>
            <a:endParaRPr lang="en-US"/>
          </a:p>
        </p:txBody>
      </p:sp>
    </p:spTree>
    <p:extLst>
      <p:ext uri="{BB962C8B-B14F-4D97-AF65-F5344CB8AC3E}">
        <p14:creationId xmlns:p14="http://schemas.microsoft.com/office/powerpoint/2010/main" val="1699488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 name="Shape 66"/>
          <p:cNvSpPr>
            <a:spLocks noGrp="1" noRot="1" noChangeAspect="1"/>
          </p:cNvSpPr>
          <p:nvPr>
            <p:ph type="sldImg"/>
          </p:nvPr>
        </p:nvSpPr>
        <p:spPr>
          <a:xfrm>
            <a:off x="1184275" y="698500"/>
            <a:ext cx="4651375" cy="3489325"/>
          </a:xfrm>
          <a:prstGeom prst="rect">
            <a:avLst/>
          </a:prstGeom>
        </p:spPr>
        <p:txBody>
          <a:bodyPr lIns="93287" tIns="46644" rIns="93287" bIns="46644"/>
          <a:lstStyle/>
          <a:p>
            <a:endParaRPr/>
          </a:p>
        </p:txBody>
      </p:sp>
      <p:sp>
        <p:nvSpPr>
          <p:cNvPr id="67" name="Shape 67"/>
          <p:cNvSpPr>
            <a:spLocks noGrp="1"/>
          </p:cNvSpPr>
          <p:nvPr>
            <p:ph type="body" sz="quarter" idx="1"/>
          </p:nvPr>
        </p:nvSpPr>
        <p:spPr>
          <a:xfrm>
            <a:off x="935990" y="4420315"/>
            <a:ext cx="5147945" cy="4187666"/>
          </a:xfrm>
          <a:prstGeom prst="rect">
            <a:avLst/>
          </a:prstGeom>
        </p:spPr>
        <p:txBody>
          <a:bodyPr lIns="93287" tIns="46644" rIns="93287" bIns="46644"/>
          <a:lstStyle/>
          <a:p>
            <a:endParaRPr/>
          </a:p>
        </p:txBody>
      </p:sp>
    </p:spTree>
    <p:extLst>
      <p:ext uri="{BB962C8B-B14F-4D97-AF65-F5344CB8AC3E}">
        <p14:creationId xmlns:p14="http://schemas.microsoft.com/office/powerpoint/2010/main" val="506953008"/>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1375" cy="3489325"/>
          </a:xfrm>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1021515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EC48-1C2D-6D0A-71C1-85DEB9731C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47ACE9-4199-51AF-A2CF-A57039EEB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449108-17BC-50BA-03BB-B297D137130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73977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2612-FBFD-8C29-0827-09ADC69453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17D5FE-03D5-DF5D-61D3-42E863354D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FA1706-65B2-ED92-0554-74E9527C6C6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81768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825F9-20F8-10A4-E750-12C7AEC9C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60C26-51DC-B71B-31A4-8444315580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8FD26F-19BB-625D-A542-EEE4F76DC82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2375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CE66A-1004-46AB-3D4E-C46C7D1AC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EDB8D-C9C5-C6F7-22B4-327516EEB8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B0B95-3E11-EC3C-5CB2-F46BB34A5B6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56850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D2256-B2AC-E081-6378-2A9F26DBE6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68A61B-8C66-3DE9-1620-C5197ED36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3C2ADB-D424-983C-F8D9-F187BC47AF02}"/>
              </a:ext>
            </a:extLst>
          </p:cNvPr>
          <p:cNvSpPr>
            <a:spLocks noGrp="1"/>
          </p:cNvSpPr>
          <p:nvPr>
            <p:ph type="body" idx="1"/>
          </p:nvPr>
        </p:nvSpPr>
        <p:spPr/>
        <p:txBody>
          <a:bodyPr/>
          <a:lstStyle/>
          <a:p>
            <a:r>
              <a:rPr lang="en-US" dirty="0"/>
              <a:t>G 482</a:t>
            </a:r>
          </a:p>
        </p:txBody>
      </p:sp>
    </p:spTree>
    <p:extLst>
      <p:ext uri="{BB962C8B-B14F-4D97-AF65-F5344CB8AC3E}">
        <p14:creationId xmlns:p14="http://schemas.microsoft.com/office/powerpoint/2010/main" val="3696102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08436-24E2-758E-BE40-860374BDB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904EC-BF0D-D558-F19D-6739A07DB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1D655-59D4-7D96-1A85-178CBC3655EC}"/>
              </a:ext>
            </a:extLst>
          </p:cNvPr>
          <p:cNvSpPr>
            <a:spLocks noGrp="1"/>
          </p:cNvSpPr>
          <p:nvPr>
            <p:ph type="body" idx="1"/>
          </p:nvPr>
        </p:nvSpPr>
        <p:spPr/>
        <p:txBody>
          <a:bodyPr/>
          <a:lstStyle/>
          <a:p>
            <a:r>
              <a:rPr lang="en-US" dirty="0"/>
              <a:t>G 462</a:t>
            </a:r>
          </a:p>
        </p:txBody>
      </p:sp>
    </p:spTree>
    <p:extLst>
      <p:ext uri="{BB962C8B-B14F-4D97-AF65-F5344CB8AC3E}">
        <p14:creationId xmlns:p14="http://schemas.microsoft.com/office/powerpoint/2010/main" val="1243786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08436-24E2-758E-BE40-860374BDB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904EC-BF0D-D558-F19D-6739A07DB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1D655-59D4-7D96-1A85-178CBC3655EC}"/>
              </a:ext>
            </a:extLst>
          </p:cNvPr>
          <p:cNvSpPr>
            <a:spLocks noGrp="1"/>
          </p:cNvSpPr>
          <p:nvPr>
            <p:ph type="body" idx="1"/>
          </p:nvPr>
        </p:nvSpPr>
        <p:spPr/>
        <p:txBody>
          <a:bodyPr/>
          <a:lstStyle/>
          <a:p>
            <a:r>
              <a:rPr lang="en-US" dirty="0"/>
              <a:t>G 496</a:t>
            </a:r>
          </a:p>
        </p:txBody>
      </p:sp>
    </p:spTree>
    <p:extLst>
      <p:ext uri="{BB962C8B-B14F-4D97-AF65-F5344CB8AC3E}">
        <p14:creationId xmlns:p14="http://schemas.microsoft.com/office/powerpoint/2010/main" val="1243786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3AC32-0BA7-5344-BA39-B33A64258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55786-4B52-4A9C-31FD-BFC81F87F4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EE20A-A253-DA11-2804-4990E378B426}"/>
              </a:ext>
            </a:extLst>
          </p:cNvPr>
          <p:cNvSpPr>
            <a:spLocks noGrp="1"/>
          </p:cNvSpPr>
          <p:nvPr>
            <p:ph type="body" idx="1"/>
          </p:nvPr>
        </p:nvSpPr>
        <p:spPr/>
        <p:txBody>
          <a:bodyPr/>
          <a:lstStyle/>
          <a:p>
            <a:r>
              <a:rPr lang="en-US" dirty="0"/>
              <a:t>G 482</a:t>
            </a:r>
          </a:p>
        </p:txBody>
      </p:sp>
    </p:spTree>
    <p:extLst>
      <p:ext uri="{BB962C8B-B14F-4D97-AF65-F5344CB8AC3E}">
        <p14:creationId xmlns:p14="http://schemas.microsoft.com/office/powerpoint/2010/main" val="2526327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85FAA-BDF3-8544-3971-92F96C1D8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1A0659-601F-60A6-6679-FD4D8D574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25F63C-B1BD-D4D3-3F3C-ECF5F717E95E}"/>
              </a:ext>
            </a:extLst>
          </p:cNvPr>
          <p:cNvSpPr>
            <a:spLocks noGrp="1"/>
          </p:cNvSpPr>
          <p:nvPr>
            <p:ph type="body" idx="1"/>
          </p:nvPr>
        </p:nvSpPr>
        <p:spPr/>
        <p:txBody>
          <a:bodyPr/>
          <a:lstStyle/>
          <a:p>
            <a:r>
              <a:rPr lang="en-US" dirty="0"/>
              <a:t>G 497</a:t>
            </a:r>
          </a:p>
        </p:txBody>
      </p:sp>
    </p:spTree>
    <p:extLst>
      <p:ext uri="{BB962C8B-B14F-4D97-AF65-F5344CB8AC3E}">
        <p14:creationId xmlns:p14="http://schemas.microsoft.com/office/powerpoint/2010/main" val="1846887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D66AB-88A3-AA4D-C60C-BCE6AEF464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3F7620-084E-7793-6771-A01FE7EAB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A25423-A8D7-4A83-4729-BE2D14A42CB8}"/>
              </a:ext>
            </a:extLst>
          </p:cNvPr>
          <p:cNvSpPr>
            <a:spLocks noGrp="1"/>
          </p:cNvSpPr>
          <p:nvPr>
            <p:ph type="body" idx="1"/>
          </p:nvPr>
        </p:nvSpPr>
        <p:spPr/>
        <p:txBody>
          <a:bodyPr/>
          <a:lstStyle/>
          <a:p>
            <a:r>
              <a:rPr lang="en-US" dirty="0"/>
              <a:t>G 484</a:t>
            </a:r>
          </a:p>
        </p:txBody>
      </p:sp>
    </p:spTree>
    <p:extLst>
      <p:ext uri="{BB962C8B-B14F-4D97-AF65-F5344CB8AC3E}">
        <p14:creationId xmlns:p14="http://schemas.microsoft.com/office/powerpoint/2010/main" val="2223211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1804, the world hit 1 billion people.  In 1927, 123 years later, the world hit 2 billion people.  In 1960, the world hit 3 billion people. In 1999, 39 years later, the world doubled to 6 billion people.  The global population is not expected to double again.</a:t>
            </a:r>
          </a:p>
        </p:txBody>
      </p:sp>
    </p:spTree>
    <p:extLst>
      <p:ext uri="{BB962C8B-B14F-4D97-AF65-F5344CB8AC3E}">
        <p14:creationId xmlns:p14="http://schemas.microsoft.com/office/powerpoint/2010/main" val="729825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B4CC8-3727-5F68-68A2-53C6DC331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D9AF7-8C71-6154-6665-23C1C0C369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B54B3-C48D-9BDC-E6BB-EB6764641A4E}"/>
              </a:ext>
            </a:extLst>
          </p:cNvPr>
          <p:cNvSpPr>
            <a:spLocks noGrp="1"/>
          </p:cNvSpPr>
          <p:nvPr>
            <p:ph type="body" idx="1"/>
          </p:nvPr>
        </p:nvSpPr>
        <p:spPr/>
        <p:txBody>
          <a:bodyPr/>
          <a:lstStyle/>
          <a:p>
            <a:r>
              <a:rPr lang="en-US" dirty="0"/>
              <a:t>G 356</a:t>
            </a:r>
          </a:p>
        </p:txBody>
      </p:sp>
    </p:spTree>
    <p:extLst>
      <p:ext uri="{BB962C8B-B14F-4D97-AF65-F5344CB8AC3E}">
        <p14:creationId xmlns:p14="http://schemas.microsoft.com/office/powerpoint/2010/main" val="2184366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9E99B-7605-1CC8-3595-7B73668D3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3659E7-62DE-DE07-350E-42EC55EA68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BA0E4-09CD-A844-7D1A-5B5619F5BE62}"/>
              </a:ext>
            </a:extLst>
          </p:cNvPr>
          <p:cNvSpPr>
            <a:spLocks noGrp="1"/>
          </p:cNvSpPr>
          <p:nvPr>
            <p:ph type="body" idx="1"/>
          </p:nvPr>
        </p:nvSpPr>
        <p:spPr/>
        <p:txBody>
          <a:bodyPr/>
          <a:lstStyle/>
          <a:p>
            <a:r>
              <a:rPr lang="en-US" dirty="0"/>
              <a:t>G 199</a:t>
            </a:r>
          </a:p>
        </p:txBody>
      </p:sp>
    </p:spTree>
    <p:extLst>
      <p:ext uri="{BB962C8B-B14F-4D97-AF65-F5344CB8AC3E}">
        <p14:creationId xmlns:p14="http://schemas.microsoft.com/office/powerpoint/2010/main" val="1670193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06A6A-8120-5D7D-3908-96BA536CD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76D3E-9C73-7916-43F4-8B82603A5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70D727-B2AC-B39A-0B92-36597BEBB932}"/>
              </a:ext>
            </a:extLst>
          </p:cNvPr>
          <p:cNvSpPr>
            <a:spLocks noGrp="1"/>
          </p:cNvSpPr>
          <p:nvPr>
            <p:ph type="body" idx="1"/>
          </p:nvPr>
        </p:nvSpPr>
        <p:spPr/>
        <p:txBody>
          <a:bodyPr/>
          <a:lstStyle/>
          <a:p>
            <a:r>
              <a:rPr lang="en-US" dirty="0"/>
              <a:t>G 469</a:t>
            </a:r>
          </a:p>
        </p:txBody>
      </p:sp>
    </p:spTree>
    <p:extLst>
      <p:ext uri="{BB962C8B-B14F-4D97-AF65-F5344CB8AC3E}">
        <p14:creationId xmlns:p14="http://schemas.microsoft.com/office/powerpoint/2010/main" val="2137103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074B3-6D56-C14C-EDB3-DE4844F3B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0A147-6C8A-AA1A-D757-DFA692F60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071E2A-42DC-462A-43D1-D09E945F5D8E}"/>
              </a:ext>
            </a:extLst>
          </p:cNvPr>
          <p:cNvSpPr>
            <a:spLocks noGrp="1"/>
          </p:cNvSpPr>
          <p:nvPr>
            <p:ph type="body" idx="1"/>
          </p:nvPr>
        </p:nvSpPr>
        <p:spPr/>
        <p:txBody>
          <a:bodyPr/>
          <a:lstStyle/>
          <a:p>
            <a:r>
              <a:rPr lang="en-US" dirty="0"/>
              <a:t>G 501</a:t>
            </a:r>
          </a:p>
        </p:txBody>
      </p:sp>
    </p:spTree>
    <p:extLst>
      <p:ext uri="{BB962C8B-B14F-4D97-AF65-F5344CB8AC3E}">
        <p14:creationId xmlns:p14="http://schemas.microsoft.com/office/powerpoint/2010/main" val="7895222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074B3-6D56-C14C-EDB3-DE4844F3B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0A147-6C8A-AA1A-D757-DFA692F60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071E2A-42DC-462A-43D1-D09E945F5D8E}"/>
              </a:ext>
            </a:extLst>
          </p:cNvPr>
          <p:cNvSpPr>
            <a:spLocks noGrp="1"/>
          </p:cNvSpPr>
          <p:nvPr>
            <p:ph type="body" idx="1"/>
          </p:nvPr>
        </p:nvSpPr>
        <p:spPr/>
        <p:txBody>
          <a:bodyPr/>
          <a:lstStyle/>
          <a:p>
            <a:r>
              <a:rPr lang="en-US" dirty="0"/>
              <a:t>G 486</a:t>
            </a:r>
          </a:p>
        </p:txBody>
      </p:sp>
    </p:spTree>
    <p:extLst>
      <p:ext uri="{BB962C8B-B14F-4D97-AF65-F5344CB8AC3E}">
        <p14:creationId xmlns:p14="http://schemas.microsoft.com/office/powerpoint/2010/main" val="789522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A0B2-D112-8AD2-BC5E-422263A31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DA3DF-7F3D-6A77-0207-2DF02693D0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1C94EF-296A-EA45-EF43-C40A514F3E47}"/>
              </a:ext>
            </a:extLst>
          </p:cNvPr>
          <p:cNvSpPr>
            <a:spLocks noGrp="1"/>
          </p:cNvSpPr>
          <p:nvPr>
            <p:ph type="body" idx="1"/>
          </p:nvPr>
        </p:nvSpPr>
        <p:spPr/>
        <p:txBody>
          <a:bodyPr/>
          <a:lstStyle/>
          <a:p>
            <a:r>
              <a:rPr lang="en-US" dirty="0"/>
              <a:t>G 490</a:t>
            </a:r>
          </a:p>
        </p:txBody>
      </p:sp>
    </p:spTree>
    <p:extLst>
      <p:ext uri="{BB962C8B-B14F-4D97-AF65-F5344CB8AC3E}">
        <p14:creationId xmlns:p14="http://schemas.microsoft.com/office/powerpoint/2010/main" val="3957494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D7C2F-99DF-3975-E667-E440864210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EABDD-FD98-7EFE-9B13-A6C9D8B4AF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9D9DB-A88C-8710-680D-7FF84B9624CF}"/>
              </a:ext>
            </a:extLst>
          </p:cNvPr>
          <p:cNvSpPr>
            <a:spLocks noGrp="1"/>
          </p:cNvSpPr>
          <p:nvPr>
            <p:ph type="body" idx="1"/>
          </p:nvPr>
        </p:nvSpPr>
        <p:spPr/>
        <p:txBody>
          <a:bodyPr/>
          <a:lstStyle/>
          <a:p>
            <a:r>
              <a:rPr lang="en-US" dirty="0"/>
              <a:t>G 489</a:t>
            </a:r>
          </a:p>
        </p:txBody>
      </p:sp>
    </p:spTree>
    <p:extLst>
      <p:ext uri="{BB962C8B-B14F-4D97-AF65-F5344CB8AC3E}">
        <p14:creationId xmlns:p14="http://schemas.microsoft.com/office/powerpoint/2010/main" val="1687657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B87D1-84B0-C212-AE1A-256E9817D6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107F6-9C27-6688-BF9A-33DDEDA6A2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E9E30-8676-1B6A-7C37-F2CA51618AF0}"/>
              </a:ext>
            </a:extLst>
          </p:cNvPr>
          <p:cNvSpPr>
            <a:spLocks noGrp="1"/>
          </p:cNvSpPr>
          <p:nvPr>
            <p:ph type="body" idx="1"/>
          </p:nvPr>
        </p:nvSpPr>
        <p:spPr/>
        <p:txBody>
          <a:bodyPr/>
          <a:lstStyle/>
          <a:p>
            <a:r>
              <a:rPr lang="en-US" dirty="0"/>
              <a:t>G 506</a:t>
            </a:r>
          </a:p>
        </p:txBody>
      </p:sp>
    </p:spTree>
    <p:extLst>
      <p:ext uri="{BB962C8B-B14F-4D97-AF65-F5344CB8AC3E}">
        <p14:creationId xmlns:p14="http://schemas.microsoft.com/office/powerpoint/2010/main" val="321336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1EEF6-4B1D-AEFD-2AE4-9DBE032EAE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FAAAF-24D2-52B8-B2DC-0FA9340479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04177-5D5B-9EA2-3D61-0C79490C94AA}"/>
              </a:ext>
            </a:extLst>
          </p:cNvPr>
          <p:cNvSpPr>
            <a:spLocks noGrp="1"/>
          </p:cNvSpPr>
          <p:nvPr>
            <p:ph type="body" idx="1"/>
          </p:nvPr>
        </p:nvSpPr>
        <p:spPr/>
        <p:txBody>
          <a:bodyPr/>
          <a:lstStyle/>
          <a:p>
            <a:r>
              <a:rPr lang="en-US" dirty="0"/>
              <a:t>G 506</a:t>
            </a:r>
          </a:p>
        </p:txBody>
      </p:sp>
    </p:spTree>
    <p:extLst>
      <p:ext uri="{BB962C8B-B14F-4D97-AF65-F5344CB8AC3E}">
        <p14:creationId xmlns:p14="http://schemas.microsoft.com/office/powerpoint/2010/main" val="2289723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50315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76048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E157-6462-39FB-B611-7BFC349860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9C24D5-A9C3-E878-A583-FDBAF1D39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B84936-96D9-0AF3-2A50-5AD4090785E7}"/>
              </a:ext>
            </a:extLst>
          </p:cNvPr>
          <p:cNvSpPr>
            <a:spLocks noGrp="1"/>
          </p:cNvSpPr>
          <p:nvPr>
            <p:ph type="body" idx="1"/>
          </p:nvPr>
        </p:nvSpPr>
        <p:spPr/>
        <p:txBody>
          <a:bodyPr/>
          <a:lstStyle/>
          <a:p>
            <a:r>
              <a:rPr lang="en-US" dirty="0"/>
              <a:t>In 1804, the world hit 1 billion people.  In 1927, 123 years later, the world hit 2 billion people.  In 1960, the world hit 3 billion people. In 1999, 39 years later, the world doubled to 6 billion people.  The global population is not expected to double again.</a:t>
            </a:r>
          </a:p>
        </p:txBody>
      </p:sp>
    </p:spTree>
    <p:extLst>
      <p:ext uri="{BB962C8B-B14F-4D97-AF65-F5344CB8AC3E}">
        <p14:creationId xmlns:p14="http://schemas.microsoft.com/office/powerpoint/2010/main" val="9102217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2102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61670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43120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FFF48-0187-5A94-1742-436D75710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018C7E-2FF1-78E0-0113-E330F91ABB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29D34E-C2AA-4599-45D3-4586ED5BBABC}"/>
              </a:ext>
            </a:extLst>
          </p:cNvPr>
          <p:cNvSpPr>
            <a:spLocks noGrp="1"/>
          </p:cNvSpPr>
          <p:nvPr>
            <p:ph type="body" idx="1"/>
          </p:nvPr>
        </p:nvSpPr>
        <p:spPr/>
        <p:txBody>
          <a:bodyPr/>
          <a:lstStyle/>
          <a:p>
            <a:r>
              <a:rPr lang="en-US" dirty="0"/>
              <a:t>In 1804, the world hit 1 billion people.  In 1927, 123 years later, the world hit 2 billion people.  In 1960, the world hit 3 billion people. In 1999, 39 years later, the world doubled to 6 billion people.  The global population is not expected to double again.</a:t>
            </a:r>
          </a:p>
        </p:txBody>
      </p:sp>
    </p:spTree>
    <p:extLst>
      <p:ext uri="{BB962C8B-B14F-4D97-AF65-F5344CB8AC3E}">
        <p14:creationId xmlns:p14="http://schemas.microsoft.com/office/powerpoint/2010/main" val="13669610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6CB60-5283-A640-3038-D220E827C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80523D-30FB-3DDA-203B-AC0B8C2618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FE374-AB77-65C7-3DB8-005D8A81CD8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03112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38810-65EE-DC56-E76D-C14F0FFC0A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ED6D3-F7CA-2636-EEA2-9A6B8DD12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ADA66-579E-12A3-0DEF-E814FCEFBBD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87645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02A13-8E52-608E-A1D1-8D2119F697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FDC2A6-C8A3-D66F-A9E1-D8DAAA29F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75173-18D9-0AA2-6FE9-07F281C3CF6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050328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53088-D018-D076-6FA0-2154EBCF28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78719B-3B5B-A95C-F7BD-53F86D937D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73EA5C-6BD6-4213-5476-ADD40F7666D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87779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2A36F-1262-5B91-5ADE-A19C8D78FA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38C39B-435F-A52C-5FBA-7227194B06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FF18CF-A54B-B5C4-F39A-07872859223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16609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77893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9318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3962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3552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97918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A0324-8E05-D472-FCC6-94BE2F8ACB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BA443-BB92-1E57-0D47-E490F4676F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92069-B0FD-9672-7743-4D5430B65E0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16328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0EEC06-9B80-49BC-9496-790B0A65F43E}"/>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l="-15325" t="-6841" r="15326" b="-10901"/>
          <a:stretch/>
        </p:blipFill>
        <p:spPr>
          <a:xfrm>
            <a:off x="-3309937" y="-938451"/>
            <a:ext cx="21597938" cy="16149618"/>
          </a:xfrm>
          <a:prstGeom prst="rect">
            <a:avLst/>
          </a:prstGeom>
        </p:spPr>
      </p:pic>
      <p:pic>
        <p:nvPicPr>
          <p:cNvPr id="9" name="Picture 3" descr="LOGO 2.png">
            <a:extLst>
              <a:ext uri="{FF2B5EF4-FFF2-40B4-BE49-F238E27FC236}">
                <a16:creationId xmlns:a16="http://schemas.microsoft.com/office/drawing/2014/main" id="{1C5951B5-AD16-4447-9061-39C3423F9CEF}"/>
              </a:ext>
            </a:extLst>
          </p:cNvPr>
          <p:cNvPicPr>
            <a:picLocks noChangeAspect="1"/>
          </p:cNvPicPr>
          <p:nvPr userDrawn="1"/>
        </p:nvPicPr>
        <p:blipFill>
          <a:blip r:embed="rId3" cstate="print"/>
          <a:srcRect/>
          <a:stretch>
            <a:fillRect/>
          </a:stretch>
        </p:blipFill>
        <p:spPr bwMode="auto">
          <a:xfrm>
            <a:off x="13093300" y="530941"/>
            <a:ext cx="4950860" cy="1818178"/>
          </a:xfrm>
          <a:prstGeom prst="rect">
            <a:avLst/>
          </a:prstGeom>
          <a:noFill/>
          <a:ln w="9525">
            <a:noFill/>
            <a:miter lim="800000"/>
            <a:headEnd/>
            <a:tailEnd/>
          </a:ln>
        </p:spPr>
      </p:pic>
      <p:sp>
        <p:nvSpPr>
          <p:cNvPr id="10" name="Oval 9">
            <a:extLst>
              <a:ext uri="{FF2B5EF4-FFF2-40B4-BE49-F238E27FC236}">
                <a16:creationId xmlns:a16="http://schemas.microsoft.com/office/drawing/2014/main" id="{2C8E8FAD-8CDE-4326-BF6E-784E38B98B3E}"/>
              </a:ext>
            </a:extLst>
          </p:cNvPr>
          <p:cNvSpPr/>
          <p:nvPr userDrawn="1"/>
        </p:nvSpPr>
        <p:spPr bwMode="gray">
          <a:xfrm>
            <a:off x="-641334" y="4477669"/>
            <a:ext cx="8888205" cy="9029700"/>
          </a:xfrm>
          <a:prstGeom prst="ellipse">
            <a:avLst/>
          </a:prstGeom>
          <a:noFill/>
          <a:ln w="339725" cap="flat" cmpd="sng">
            <a:solidFill>
              <a:srgbClr val="D6B04F">
                <a:alpha val="30980"/>
              </a:srgb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12" name="Oval 11">
            <a:extLst>
              <a:ext uri="{FF2B5EF4-FFF2-40B4-BE49-F238E27FC236}">
                <a16:creationId xmlns:a16="http://schemas.microsoft.com/office/drawing/2014/main" id="{EB985890-3647-4E39-AB4F-2D1AAA4F0461}"/>
              </a:ext>
            </a:extLst>
          </p:cNvPr>
          <p:cNvSpPr/>
          <p:nvPr userDrawn="1"/>
        </p:nvSpPr>
        <p:spPr bwMode="gray">
          <a:xfrm>
            <a:off x="142090" y="5387289"/>
            <a:ext cx="7321358" cy="7148530"/>
          </a:xfrm>
          <a:prstGeom prst="ellipse">
            <a:avLst/>
          </a:prstGeom>
          <a:solidFill>
            <a:srgbClr val="5E2418"/>
          </a:solidFill>
          <a:ln w="3175" cap="flat">
            <a:solidFill>
              <a:srgbClr val="5D2318"/>
            </a:solidFill>
            <a:miter lim="400000"/>
          </a:ln>
          <a:effectLst>
            <a:outerShdw blurRad="127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18" name="Text Placeholder 17">
            <a:extLst>
              <a:ext uri="{FF2B5EF4-FFF2-40B4-BE49-F238E27FC236}">
                <a16:creationId xmlns:a16="http://schemas.microsoft.com/office/drawing/2014/main" id="{0CE78105-4302-4457-BF6B-9DA3D6EE8765}"/>
              </a:ext>
            </a:extLst>
          </p:cNvPr>
          <p:cNvSpPr>
            <a:spLocks noGrp="1"/>
          </p:cNvSpPr>
          <p:nvPr>
            <p:ph type="body" sz="quarter" idx="10"/>
          </p:nvPr>
        </p:nvSpPr>
        <p:spPr>
          <a:xfrm>
            <a:off x="1600201" y="6206490"/>
            <a:ext cx="4611688" cy="5337810"/>
          </a:xfrm>
          <a:prstGeom prst="rect">
            <a:avLst/>
          </a:prstGeom>
        </p:spPr>
        <p:txBody>
          <a:bodyPr anchor="ctr"/>
          <a:lstStyle>
            <a:lvl1pPr marL="0" indent="0" algn="ctr">
              <a:spcBef>
                <a:spcPts val="0"/>
              </a:spcBef>
              <a:buNone/>
              <a:defRPr sz="4000" b="1" i="0">
                <a:solidFill>
                  <a:schemeClr val="bg1"/>
                </a:solidFill>
                <a:latin typeface="Roboto Medium"/>
              </a:defRPr>
            </a:lvl1pPr>
            <a:lvl2pPr>
              <a:defRPr sz="4000" b="1">
                <a:solidFill>
                  <a:schemeClr val="bg1"/>
                </a:solidFill>
                <a:latin typeface="Roboto Medium"/>
              </a:defRPr>
            </a:lvl2pPr>
            <a:lvl3pPr>
              <a:defRPr sz="4000" b="1">
                <a:solidFill>
                  <a:schemeClr val="bg1"/>
                </a:solidFill>
                <a:latin typeface="Roboto Medium"/>
              </a:defRPr>
            </a:lvl3pPr>
            <a:lvl4pPr>
              <a:defRPr sz="4000" b="1">
                <a:solidFill>
                  <a:schemeClr val="bg1"/>
                </a:solidFill>
                <a:latin typeface="Roboto Medium"/>
              </a:defRPr>
            </a:lvl4pPr>
            <a:lvl5pPr>
              <a:defRPr sz="4000" b="1">
                <a:solidFill>
                  <a:schemeClr val="bg1"/>
                </a:solidFill>
                <a:latin typeface="Roboto Medium"/>
              </a:defRPr>
            </a:lvl5pPr>
          </a:lstStyle>
          <a:p>
            <a:pPr lvl="0"/>
            <a:endParaRPr lang="en-US" dirty="0"/>
          </a:p>
          <a:p>
            <a:pPr lvl="0"/>
            <a:r>
              <a:rPr lang="en-US" dirty="0"/>
              <a:t>Title</a:t>
            </a:r>
          </a:p>
          <a:p>
            <a:pPr lvl="0"/>
            <a:endParaRPr lang="en-US" dirty="0"/>
          </a:p>
          <a:p>
            <a:pPr lvl="0"/>
            <a:r>
              <a:rPr lang="en-US" sz="3200" i="1" dirty="0"/>
              <a:t>Subtitle</a:t>
            </a:r>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C8E8FAD-8CDE-4326-BF6E-784E38B98B3E}"/>
              </a:ext>
            </a:extLst>
          </p:cNvPr>
          <p:cNvSpPr/>
          <p:nvPr userDrawn="1"/>
        </p:nvSpPr>
        <p:spPr bwMode="gray">
          <a:xfrm>
            <a:off x="-641334" y="4477669"/>
            <a:ext cx="8888205" cy="9029700"/>
          </a:xfrm>
          <a:prstGeom prst="ellipse">
            <a:avLst/>
          </a:prstGeom>
          <a:noFill/>
          <a:ln w="339725" cap="flat" cmpd="sng">
            <a:solidFill>
              <a:srgbClr val="D6B04F">
                <a:alpha val="30980"/>
              </a:srgb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12" name="Oval 11">
            <a:extLst>
              <a:ext uri="{FF2B5EF4-FFF2-40B4-BE49-F238E27FC236}">
                <a16:creationId xmlns:a16="http://schemas.microsoft.com/office/drawing/2014/main" id="{EB985890-3647-4E39-AB4F-2D1AAA4F0461}"/>
              </a:ext>
            </a:extLst>
          </p:cNvPr>
          <p:cNvSpPr/>
          <p:nvPr userDrawn="1"/>
        </p:nvSpPr>
        <p:spPr bwMode="gray">
          <a:xfrm>
            <a:off x="142090" y="5387289"/>
            <a:ext cx="7321358" cy="7148530"/>
          </a:xfrm>
          <a:prstGeom prst="ellipse">
            <a:avLst/>
          </a:prstGeom>
          <a:solidFill>
            <a:srgbClr val="5E2418"/>
          </a:solidFill>
          <a:ln w="3175" cap="flat">
            <a:solidFill>
              <a:srgbClr val="5D2318"/>
            </a:solidFill>
            <a:miter lim="400000"/>
          </a:ln>
          <a:effectLst>
            <a:outerShdw blurRad="127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pic>
        <p:nvPicPr>
          <p:cNvPr id="6" name="Picture 3" descr="LOGO 2.png">
            <a:extLst>
              <a:ext uri="{FF2B5EF4-FFF2-40B4-BE49-F238E27FC236}">
                <a16:creationId xmlns:a16="http://schemas.microsoft.com/office/drawing/2014/main" id="{AB3F837E-3C0C-4820-AEDC-EC873F3D5B2F}"/>
              </a:ext>
            </a:extLst>
          </p:cNvPr>
          <p:cNvPicPr>
            <a:picLocks noChangeAspect="1"/>
          </p:cNvPicPr>
          <p:nvPr userDrawn="1"/>
        </p:nvPicPr>
        <p:blipFill>
          <a:blip r:embed="rId2" cstate="print"/>
          <a:srcRect/>
          <a:stretch>
            <a:fillRect/>
          </a:stretch>
        </p:blipFill>
        <p:spPr bwMode="auto">
          <a:xfrm>
            <a:off x="13093300" y="530941"/>
            <a:ext cx="4950860" cy="1818178"/>
          </a:xfrm>
          <a:prstGeom prst="rect">
            <a:avLst/>
          </a:prstGeom>
          <a:noFill/>
          <a:ln w="9525">
            <a:noFill/>
            <a:miter lim="800000"/>
            <a:headEnd/>
            <a:tailEnd/>
          </a:ln>
        </p:spPr>
      </p:pic>
      <p:sp>
        <p:nvSpPr>
          <p:cNvPr id="7" name="Text Placeholder 17">
            <a:extLst>
              <a:ext uri="{FF2B5EF4-FFF2-40B4-BE49-F238E27FC236}">
                <a16:creationId xmlns:a16="http://schemas.microsoft.com/office/drawing/2014/main" id="{20FB7D30-6BF5-47BF-BABD-71150AD7CCB1}"/>
              </a:ext>
            </a:extLst>
          </p:cNvPr>
          <p:cNvSpPr>
            <a:spLocks noGrp="1"/>
          </p:cNvSpPr>
          <p:nvPr>
            <p:ph type="body" sz="quarter" idx="10"/>
          </p:nvPr>
        </p:nvSpPr>
        <p:spPr>
          <a:xfrm>
            <a:off x="1600201" y="6206490"/>
            <a:ext cx="4611688" cy="5337810"/>
          </a:xfrm>
          <a:prstGeom prst="rect">
            <a:avLst/>
          </a:prstGeom>
        </p:spPr>
        <p:txBody>
          <a:bodyPr anchor="ctr"/>
          <a:lstStyle>
            <a:lvl1pPr marL="0" indent="0" algn="ctr">
              <a:spcBef>
                <a:spcPts val="0"/>
              </a:spcBef>
              <a:buNone/>
              <a:defRPr sz="4000" b="1" i="0">
                <a:solidFill>
                  <a:schemeClr val="bg1"/>
                </a:solidFill>
                <a:latin typeface="Roboto Medium"/>
              </a:defRPr>
            </a:lvl1pPr>
            <a:lvl2pPr>
              <a:defRPr sz="4000" b="1">
                <a:solidFill>
                  <a:schemeClr val="bg1"/>
                </a:solidFill>
                <a:latin typeface="Roboto Medium"/>
              </a:defRPr>
            </a:lvl2pPr>
            <a:lvl3pPr>
              <a:defRPr sz="4000" b="1">
                <a:solidFill>
                  <a:schemeClr val="bg1"/>
                </a:solidFill>
                <a:latin typeface="Roboto Medium"/>
              </a:defRPr>
            </a:lvl3pPr>
            <a:lvl4pPr>
              <a:defRPr sz="4000" b="1">
                <a:solidFill>
                  <a:schemeClr val="bg1"/>
                </a:solidFill>
                <a:latin typeface="Roboto Medium"/>
              </a:defRPr>
            </a:lvl4pPr>
            <a:lvl5pPr>
              <a:defRPr sz="4000" b="1">
                <a:solidFill>
                  <a:schemeClr val="bg1"/>
                </a:solidFill>
                <a:latin typeface="Roboto Medium"/>
              </a:defRPr>
            </a:lvl5pPr>
          </a:lstStyle>
          <a:p>
            <a:pPr lvl="0"/>
            <a:endParaRPr lang="en-US" dirty="0"/>
          </a:p>
          <a:p>
            <a:pPr lvl="0"/>
            <a:r>
              <a:rPr lang="en-US" dirty="0"/>
              <a:t>Title</a:t>
            </a:r>
          </a:p>
          <a:p>
            <a:pPr lvl="0"/>
            <a:endParaRPr lang="en-US" dirty="0"/>
          </a:p>
          <a:p>
            <a:pPr lvl="0"/>
            <a:r>
              <a:rPr lang="en-US" sz="3200" i="1" dirty="0"/>
              <a:t>Subtitle</a:t>
            </a:r>
            <a:endParaRPr lang="en-US" dirty="0"/>
          </a:p>
        </p:txBody>
      </p:sp>
    </p:spTree>
    <p:extLst>
      <p:ext uri="{BB962C8B-B14F-4D97-AF65-F5344CB8AC3E}">
        <p14:creationId xmlns:p14="http://schemas.microsoft.com/office/powerpoint/2010/main" val="400286984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C8E8FAD-8CDE-4326-BF6E-784E38B98B3E}"/>
              </a:ext>
            </a:extLst>
          </p:cNvPr>
          <p:cNvSpPr/>
          <p:nvPr userDrawn="1"/>
        </p:nvSpPr>
        <p:spPr bwMode="gray">
          <a:xfrm>
            <a:off x="-641334" y="4477669"/>
            <a:ext cx="8888205" cy="9029700"/>
          </a:xfrm>
          <a:prstGeom prst="ellipse">
            <a:avLst/>
          </a:prstGeom>
          <a:noFill/>
          <a:ln w="339725" cap="flat" cmpd="sng">
            <a:solidFill>
              <a:srgbClr val="D6B04F">
                <a:alpha val="30980"/>
              </a:srgb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12" name="Oval 11">
            <a:extLst>
              <a:ext uri="{FF2B5EF4-FFF2-40B4-BE49-F238E27FC236}">
                <a16:creationId xmlns:a16="http://schemas.microsoft.com/office/drawing/2014/main" id="{EB985890-3647-4E39-AB4F-2D1AAA4F0461}"/>
              </a:ext>
            </a:extLst>
          </p:cNvPr>
          <p:cNvSpPr/>
          <p:nvPr userDrawn="1"/>
        </p:nvSpPr>
        <p:spPr bwMode="gray">
          <a:xfrm>
            <a:off x="142090" y="5387289"/>
            <a:ext cx="7321358" cy="7148530"/>
          </a:xfrm>
          <a:prstGeom prst="ellipse">
            <a:avLst/>
          </a:prstGeom>
          <a:solidFill>
            <a:srgbClr val="5E2418"/>
          </a:solidFill>
          <a:ln w="3175" cap="flat">
            <a:solidFill>
              <a:srgbClr val="5D2318"/>
            </a:solidFill>
            <a:miter lim="400000"/>
          </a:ln>
          <a:effectLst>
            <a:outerShdw blurRad="127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15" name="Shape 74">
            <a:extLst>
              <a:ext uri="{FF2B5EF4-FFF2-40B4-BE49-F238E27FC236}">
                <a16:creationId xmlns:a16="http://schemas.microsoft.com/office/drawing/2014/main" id="{CF016D65-477D-4136-AEE9-FA4E6F80D97D}"/>
              </a:ext>
            </a:extLst>
          </p:cNvPr>
          <p:cNvSpPr txBox="1">
            <a:spLocks/>
          </p:cNvSpPr>
          <p:nvPr userDrawn="1"/>
        </p:nvSpPr>
        <p:spPr bwMode="gray">
          <a:xfrm>
            <a:off x="1091374" y="7155799"/>
            <a:ext cx="5355531" cy="3673440"/>
          </a:xfrm>
          <a:prstGeom prst="rect">
            <a:avLst/>
          </a:prstGeom>
          <a:ln w="3175">
            <a:miter lim="400000"/>
          </a:ln>
          <a:extLst>
            <a:ext uri="{C572A759-6A51-4108-AA02-DFA0A04FC94B}">
              <ma14:wrappingTextBoxFlag xmlns="" xmlns:ma14="http://schemas.microsoft.com/office/mac/drawingml/2011/main" val="1"/>
            </a:ext>
          </a:extLst>
        </p:spPr>
        <p:txBody>
          <a:bodyPr lIns="38100" tIns="38100" rIns="38100" bIns="38100" anchor="ctr">
            <a:normAutofit/>
          </a:bodyPr>
          <a:lstStyle>
            <a:lvl1pPr marL="0" marR="0" indent="0" algn="l" defTabSz="825500" rtl="0" latinLnBrk="0">
              <a:lnSpc>
                <a:spcPct val="100000"/>
              </a:lnSpc>
              <a:spcBef>
                <a:spcPts val="0"/>
              </a:spcBef>
              <a:spcAft>
                <a:spcPts val="0"/>
              </a:spcAft>
              <a:buClrTx/>
              <a:buSzTx/>
              <a:buFontTx/>
              <a:buNone/>
              <a:tabLst/>
              <a:defRPr sz="8400" b="0" i="0" u="none" strike="noStrike" cap="none" spc="0" baseline="0">
                <a:ln>
                  <a:noFill/>
                </a:ln>
                <a:solidFill>
                  <a:srgbClr val="FFFFFF"/>
                </a:solidFill>
                <a:uFillTx/>
                <a:latin typeface="Roboto Bold"/>
                <a:ea typeface="Roboto Bold"/>
                <a:cs typeface="Roboto Bold"/>
                <a:sym typeface="Roboto Bold"/>
              </a:defRPr>
            </a:lvl1pPr>
            <a:lvl2pPr marL="0" marR="0" indent="2286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2pPr>
            <a:lvl3pPr marL="0" marR="0" indent="4572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3pPr>
            <a:lvl4pPr marL="0" marR="0" indent="6858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4pPr>
            <a:lvl5pPr marL="0" marR="0" indent="9144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5pPr>
            <a:lvl6pPr marL="0" marR="0" indent="11430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6pPr>
            <a:lvl7pPr marL="0" marR="0" indent="13716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7pPr>
            <a:lvl8pPr marL="0" marR="0" indent="16002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8pPr>
            <a:lvl9pPr marL="0" marR="0" indent="18288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9pPr>
          </a:lstStyle>
          <a:p>
            <a:pPr algn="ctr"/>
            <a:r>
              <a:rPr lang="en-AU" sz="4000" b="1" dirty="0">
                <a:latin typeface="Roboto Medium" charset="0"/>
                <a:ea typeface="Roboto Medium" charset="0"/>
                <a:cs typeface="Roboto Medium" charset="0"/>
              </a:rPr>
              <a:t>Building Investment Excellence</a:t>
            </a:r>
          </a:p>
        </p:txBody>
      </p:sp>
      <p:pic>
        <p:nvPicPr>
          <p:cNvPr id="6" name="Picture 3" descr="LOGO 2.png">
            <a:extLst>
              <a:ext uri="{FF2B5EF4-FFF2-40B4-BE49-F238E27FC236}">
                <a16:creationId xmlns:a16="http://schemas.microsoft.com/office/drawing/2014/main" id="{AB3F837E-3C0C-4820-AEDC-EC873F3D5B2F}"/>
              </a:ext>
            </a:extLst>
          </p:cNvPr>
          <p:cNvPicPr>
            <a:picLocks noChangeAspect="1"/>
          </p:cNvPicPr>
          <p:nvPr userDrawn="1"/>
        </p:nvPicPr>
        <p:blipFill>
          <a:blip r:embed="rId2" cstate="print"/>
          <a:srcRect/>
          <a:stretch>
            <a:fillRect/>
          </a:stretch>
        </p:blipFill>
        <p:spPr bwMode="auto">
          <a:xfrm>
            <a:off x="13093300" y="530941"/>
            <a:ext cx="4950860" cy="1818178"/>
          </a:xfrm>
          <a:prstGeom prst="rect">
            <a:avLst/>
          </a:prstGeom>
          <a:noFill/>
          <a:ln w="9525">
            <a:noFill/>
            <a:miter lim="800000"/>
            <a:headEnd/>
            <a:tailEnd/>
          </a:ln>
        </p:spPr>
      </p:pic>
    </p:spTree>
    <p:extLst>
      <p:ext uri="{BB962C8B-B14F-4D97-AF65-F5344CB8AC3E}">
        <p14:creationId xmlns:p14="http://schemas.microsoft.com/office/powerpoint/2010/main" val="151506951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9" name="Picture 3" descr="LOGO 2.png">
            <a:extLst>
              <a:ext uri="{FF2B5EF4-FFF2-40B4-BE49-F238E27FC236}">
                <a16:creationId xmlns:a16="http://schemas.microsoft.com/office/drawing/2014/main" id="{1C5951B5-AD16-4447-9061-39C3423F9CEF}"/>
              </a:ext>
            </a:extLst>
          </p:cNvPr>
          <p:cNvPicPr>
            <a:picLocks noChangeAspect="1"/>
          </p:cNvPicPr>
          <p:nvPr userDrawn="1"/>
        </p:nvPicPr>
        <p:blipFill>
          <a:blip r:embed="rId2" cstate="print"/>
          <a:srcRect/>
          <a:stretch>
            <a:fillRect/>
          </a:stretch>
        </p:blipFill>
        <p:spPr bwMode="auto">
          <a:xfrm>
            <a:off x="13093300" y="530941"/>
            <a:ext cx="4950860" cy="1818178"/>
          </a:xfrm>
          <a:prstGeom prst="rect">
            <a:avLst/>
          </a:prstGeom>
          <a:noFill/>
          <a:ln w="9525">
            <a:noFill/>
            <a:miter lim="800000"/>
            <a:headEnd/>
            <a:tailEnd/>
          </a:ln>
        </p:spPr>
      </p:pic>
      <p:sp>
        <p:nvSpPr>
          <p:cNvPr id="15" name="Shape 74">
            <a:extLst>
              <a:ext uri="{FF2B5EF4-FFF2-40B4-BE49-F238E27FC236}">
                <a16:creationId xmlns:a16="http://schemas.microsoft.com/office/drawing/2014/main" id="{CF016D65-477D-4136-AEE9-FA4E6F80D97D}"/>
              </a:ext>
            </a:extLst>
          </p:cNvPr>
          <p:cNvSpPr txBox="1">
            <a:spLocks/>
          </p:cNvSpPr>
          <p:nvPr userDrawn="1"/>
        </p:nvSpPr>
        <p:spPr bwMode="gray">
          <a:xfrm>
            <a:off x="1091374" y="7155799"/>
            <a:ext cx="5355531" cy="3673440"/>
          </a:xfrm>
          <a:prstGeom prst="rect">
            <a:avLst/>
          </a:prstGeom>
          <a:ln w="3175">
            <a:miter lim="400000"/>
          </a:ln>
          <a:extLst>
            <a:ext uri="{C572A759-6A51-4108-AA02-DFA0A04FC94B}">
              <ma14:wrappingTextBoxFlag xmlns="" xmlns:ma14="http://schemas.microsoft.com/office/mac/drawingml/2011/main" val="1"/>
            </a:ext>
          </a:extLst>
        </p:spPr>
        <p:txBody>
          <a:bodyPr lIns="38100" tIns="38100" rIns="38100" bIns="38100" anchor="ctr">
            <a:normAutofit/>
          </a:bodyPr>
          <a:lstStyle>
            <a:lvl1pPr marL="0" marR="0" indent="0" algn="l" defTabSz="825500" rtl="0" latinLnBrk="0">
              <a:lnSpc>
                <a:spcPct val="100000"/>
              </a:lnSpc>
              <a:spcBef>
                <a:spcPts val="0"/>
              </a:spcBef>
              <a:spcAft>
                <a:spcPts val="0"/>
              </a:spcAft>
              <a:buClrTx/>
              <a:buSzTx/>
              <a:buFontTx/>
              <a:buNone/>
              <a:tabLst/>
              <a:defRPr sz="8400" b="0" i="0" u="none" strike="noStrike" cap="none" spc="0" baseline="0">
                <a:ln>
                  <a:noFill/>
                </a:ln>
                <a:solidFill>
                  <a:srgbClr val="FFFFFF"/>
                </a:solidFill>
                <a:uFillTx/>
                <a:latin typeface="Roboto Bold"/>
                <a:ea typeface="Roboto Bold"/>
                <a:cs typeface="Roboto Bold"/>
                <a:sym typeface="Roboto Bold"/>
              </a:defRPr>
            </a:lvl1pPr>
            <a:lvl2pPr marL="0" marR="0" indent="2286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2pPr>
            <a:lvl3pPr marL="0" marR="0" indent="4572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3pPr>
            <a:lvl4pPr marL="0" marR="0" indent="6858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4pPr>
            <a:lvl5pPr marL="0" marR="0" indent="9144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5pPr>
            <a:lvl6pPr marL="0" marR="0" indent="11430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6pPr>
            <a:lvl7pPr marL="0" marR="0" indent="13716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7pPr>
            <a:lvl8pPr marL="0" marR="0" indent="16002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8pPr>
            <a:lvl9pPr marL="0" marR="0" indent="18288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9pPr>
          </a:lstStyle>
          <a:p>
            <a:pPr algn="ctr"/>
            <a:r>
              <a:rPr lang="en-AU" sz="4000" b="1" dirty="0">
                <a:latin typeface="Roboto Medium" charset="0"/>
                <a:ea typeface="Roboto Medium" charset="0"/>
                <a:cs typeface="Roboto Medium" charset="0"/>
              </a:rPr>
              <a:t>Building Investment Excellence</a:t>
            </a:r>
          </a:p>
        </p:txBody>
      </p:sp>
      <p:sp>
        <p:nvSpPr>
          <p:cNvPr id="6" name="TextBox 5">
            <a:extLst>
              <a:ext uri="{FF2B5EF4-FFF2-40B4-BE49-F238E27FC236}">
                <a16:creationId xmlns:a16="http://schemas.microsoft.com/office/drawing/2014/main" id="{703A1CB4-A5DD-4877-864B-C486EA4DDC80}"/>
              </a:ext>
            </a:extLst>
          </p:cNvPr>
          <p:cNvSpPr txBox="1"/>
          <p:nvPr userDrawn="1"/>
        </p:nvSpPr>
        <p:spPr>
          <a:xfrm>
            <a:off x="2062976" y="4452861"/>
            <a:ext cx="15254869" cy="7478970"/>
          </a:xfrm>
          <a:prstGeom prst="rect">
            <a:avLst/>
          </a:prstGeom>
          <a:noFill/>
        </p:spPr>
        <p:txBody>
          <a:bodyPr wrap="square" rtlCol="0">
            <a:spAutoFit/>
          </a:bodyPr>
          <a:lstStyle/>
          <a:p>
            <a:r>
              <a:rPr lang="en-US" sz="3000" i="1" dirty="0">
                <a:solidFill>
                  <a:schemeClr val="accent1"/>
                </a:solidFill>
              </a:rPr>
              <a:t>The following content is offered for the exclusive use of Chantico </a:t>
            </a:r>
            <a:r>
              <a:rPr lang="en-US" sz="3000" i="1" dirty="0" err="1">
                <a:solidFill>
                  <a:schemeClr val="accent1"/>
                </a:solidFill>
              </a:rPr>
              <a:t>Global’s</a:t>
            </a:r>
            <a:r>
              <a:rPr lang="en-US" sz="3000" i="1" dirty="0">
                <a:solidFill>
                  <a:schemeClr val="accent1"/>
                </a:solidFill>
              </a:rPr>
              <a:t> clients. Forwarding, reprinting, republication or any other redistribution of this content is not permissible without expressed consent of Chantico Global, LLC.. All rights reserved. If you have received access to this content in error, Chantico Global reserves the right to enforce its copyright and pursue other redress. Chantico Global is not a certified investment advisory service and aims to create an intellectual framework for informed financial decisions by its clients. This content is for informational purposes only and does not constitute, and may not be relied on as, investment advice or a recommendation of any investment or trading strategy. This information is intended for sophisticated professional investors who will exercise their own judgment and will independently evaluate factors bearing on the suitability of any investment or trading strategy. Information and views, including any changes or updates, may be made available first to certain Chantico Global clients and others at Chantico </a:t>
            </a:r>
            <a:r>
              <a:rPr lang="en-US" sz="3000" i="1" dirty="0" err="1">
                <a:solidFill>
                  <a:schemeClr val="accent1"/>
                </a:solidFill>
              </a:rPr>
              <a:t>Global’s</a:t>
            </a:r>
            <a:r>
              <a:rPr lang="en-US" sz="3000" i="1" dirty="0">
                <a:solidFill>
                  <a:schemeClr val="accent1"/>
                </a:solidFill>
              </a:rPr>
              <a:t> discretion. Chantico Global, LLC is not an investment adviser.  For questions about reprints or permission to excerpt or redistribute Chantico Global content, or for a PDF version, clients should contact their Chantico Global.</a:t>
            </a:r>
            <a:endParaRPr lang="en-US" sz="3000" dirty="0">
              <a:solidFill>
                <a:schemeClr val="accent1"/>
              </a:solidFill>
            </a:endParaRPr>
          </a:p>
        </p:txBody>
      </p:sp>
      <p:sp>
        <p:nvSpPr>
          <p:cNvPr id="7" name="Shape 288">
            <a:extLst>
              <a:ext uri="{FF2B5EF4-FFF2-40B4-BE49-F238E27FC236}">
                <a16:creationId xmlns:a16="http://schemas.microsoft.com/office/drawing/2014/main" id="{5A623F9F-A4F8-4FC6-B878-F2764EABB357}"/>
              </a:ext>
            </a:extLst>
          </p:cNvPr>
          <p:cNvSpPr/>
          <p:nvPr userDrawn="1"/>
        </p:nvSpPr>
        <p:spPr>
          <a:xfrm>
            <a:off x="1804833" y="2501296"/>
            <a:ext cx="1138393" cy="0"/>
          </a:xfrm>
          <a:prstGeom prst="line">
            <a:avLst/>
          </a:prstGeom>
          <a:ln w="139700">
            <a:solidFill>
              <a:srgbClr val="5E2418"/>
            </a:solidFill>
            <a:miter lim="400000"/>
          </a:ln>
        </p:spPr>
        <p:txBody>
          <a:bodyPr lIns="38100" tIns="38100" rIns="38100" bIns="38100" anchor="ctr"/>
          <a:lstStyle/>
          <a:p>
            <a:pPr algn="ctr">
              <a:defRPr sz="3000">
                <a:solidFill>
                  <a:srgbClr val="000000"/>
                </a:solidFill>
                <a:latin typeface="Helvetica Light"/>
                <a:ea typeface="Helvetica Light"/>
                <a:cs typeface="Helvetica Light"/>
                <a:sym typeface="Helvetica Light"/>
              </a:defRPr>
            </a:pPr>
            <a:endParaRPr sz="3000"/>
          </a:p>
        </p:txBody>
      </p:sp>
      <p:sp>
        <p:nvSpPr>
          <p:cNvPr id="2" name="TextBox 1">
            <a:extLst>
              <a:ext uri="{FF2B5EF4-FFF2-40B4-BE49-F238E27FC236}">
                <a16:creationId xmlns:a16="http://schemas.microsoft.com/office/drawing/2014/main" id="{8646B849-2CE1-4A83-8CE1-036EB99AF9E5}"/>
              </a:ext>
            </a:extLst>
          </p:cNvPr>
          <p:cNvSpPr txBox="1"/>
          <p:nvPr userDrawn="1"/>
        </p:nvSpPr>
        <p:spPr>
          <a:xfrm>
            <a:off x="1828800" y="914400"/>
            <a:ext cx="11132820" cy="830997"/>
          </a:xfrm>
          <a:prstGeom prst="rect">
            <a:avLst/>
          </a:prstGeom>
          <a:noFill/>
        </p:spPr>
        <p:txBody>
          <a:bodyPr wrap="square" lIns="0" tIns="0" rIns="0" bIns="0" rtlCol="0">
            <a:spAutoFit/>
          </a:bodyPr>
          <a:lstStyle/>
          <a:p>
            <a:pPr marL="0" indent="0">
              <a:spcBef>
                <a:spcPts val="600"/>
              </a:spcBef>
              <a:buFont typeface="Arial" panose="020B0604020202020204" pitchFamily="34" charset="0"/>
              <a:buNone/>
            </a:pPr>
            <a:r>
              <a:rPr lang="en-US" sz="5400" dirty="0">
                <a:solidFill>
                  <a:schemeClr val="accent1"/>
                </a:solidFill>
                <a:latin typeface="+mj-lt"/>
              </a:rPr>
              <a:t>Legal Disclaimer</a:t>
            </a:r>
          </a:p>
        </p:txBody>
      </p:sp>
    </p:spTree>
    <p:extLst>
      <p:ext uri="{BB962C8B-B14F-4D97-AF65-F5344CB8AC3E}">
        <p14:creationId xmlns:p14="http://schemas.microsoft.com/office/powerpoint/2010/main" val="259546985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18" name="Shape 18"/>
          <p:cNvSpPr>
            <a:spLocks noGrp="1"/>
          </p:cNvSpPr>
          <p:nvPr>
            <p:ph type="title"/>
          </p:nvPr>
        </p:nvSpPr>
        <p:spPr>
          <a:xfrm>
            <a:off x="1804832" y="1004024"/>
            <a:ext cx="14661000" cy="1190627"/>
          </a:xfrm>
          <a:prstGeom prst="rect">
            <a:avLst/>
          </a:prstGeom>
          <a:noFill/>
        </p:spPr>
        <p:txBody>
          <a:bodyPr anchor="b">
            <a:normAutofit/>
          </a:bodyPr>
          <a:lstStyle>
            <a:lvl1pPr algn="l">
              <a:defRPr sz="5400">
                <a:solidFill>
                  <a:srgbClr val="5E2418"/>
                </a:solidFill>
                <a:latin typeface="Roboto Bold"/>
                <a:ea typeface="Roboto Bold"/>
                <a:cs typeface="Roboto Bold"/>
                <a:sym typeface="Roboto Bold"/>
              </a:defRPr>
            </a:lvl1pPr>
          </a:lstStyle>
          <a:p>
            <a:r>
              <a:rPr dirty="0"/>
              <a:t>Title Text</a:t>
            </a:r>
          </a:p>
        </p:txBody>
      </p:sp>
      <p:sp>
        <p:nvSpPr>
          <p:cNvPr id="34" name="Shape 34"/>
          <p:cNvSpPr/>
          <p:nvPr/>
        </p:nvSpPr>
        <p:spPr>
          <a:xfrm>
            <a:off x="17287876" y="12181179"/>
            <a:ext cx="1019816" cy="792231"/>
          </a:xfrm>
          <a:prstGeom prst="rect">
            <a:avLst/>
          </a:prstGeom>
          <a:solidFill>
            <a:srgbClr val="5E2418"/>
          </a:solidFill>
          <a:ln w="3175">
            <a:miter lim="400000"/>
          </a:ln>
        </p:spPr>
        <p:txBody>
          <a:bodyPr lIns="38100" tIns="38100" rIns="38100" bIns="38100" anchor="ctr"/>
          <a:lstStyle/>
          <a:p>
            <a:pPr algn="ctr">
              <a:defRPr sz="3000">
                <a:solidFill>
                  <a:srgbClr val="FFFFFF"/>
                </a:solidFill>
                <a:latin typeface="Helvetica Light"/>
                <a:ea typeface="Helvetica Light"/>
                <a:cs typeface="Helvetica Light"/>
                <a:sym typeface="Helvetica Light"/>
              </a:defRPr>
            </a:pPr>
            <a:endParaRPr sz="3000"/>
          </a:p>
        </p:txBody>
      </p:sp>
      <p:sp>
        <p:nvSpPr>
          <p:cNvPr id="6" name="Rechteck 5"/>
          <p:cNvSpPr/>
          <p:nvPr userDrawn="1"/>
        </p:nvSpPr>
        <p:spPr>
          <a:xfrm>
            <a:off x="1804832" y="3253410"/>
            <a:ext cx="14661000" cy="8927769"/>
          </a:xfrm>
          <a:prstGeom prst="rect">
            <a:avLst/>
          </a:prstGeom>
          <a:noFill/>
          <a:ln w="952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Shape 288"/>
          <p:cNvSpPr/>
          <p:nvPr userDrawn="1"/>
        </p:nvSpPr>
        <p:spPr>
          <a:xfrm>
            <a:off x="1804833" y="2501296"/>
            <a:ext cx="1138393" cy="0"/>
          </a:xfrm>
          <a:prstGeom prst="line">
            <a:avLst/>
          </a:prstGeom>
          <a:ln w="139700">
            <a:solidFill>
              <a:srgbClr val="5E2418"/>
            </a:solidFill>
            <a:miter lim="400000"/>
          </a:ln>
        </p:spPr>
        <p:txBody>
          <a:bodyPr lIns="38100" tIns="38100" rIns="38100" bIns="38100" anchor="ctr"/>
          <a:lstStyle/>
          <a:p>
            <a:pPr algn="ctr">
              <a:defRPr sz="3000">
                <a:solidFill>
                  <a:srgbClr val="000000"/>
                </a:solidFill>
                <a:latin typeface="Helvetica Light"/>
                <a:ea typeface="Helvetica Light"/>
                <a:cs typeface="Helvetica Light"/>
                <a:sym typeface="Helvetica Light"/>
              </a:defRPr>
            </a:pPr>
            <a:endParaRPr sz="3000"/>
          </a:p>
        </p:txBody>
      </p:sp>
      <p:sp>
        <p:nvSpPr>
          <p:cNvPr id="11" name="Shape 35">
            <a:extLst>
              <a:ext uri="{FF2B5EF4-FFF2-40B4-BE49-F238E27FC236}">
                <a16:creationId xmlns:a16="http://schemas.microsoft.com/office/drawing/2014/main" id="{CC0B59A1-6A52-4546-B3F4-6501CA40E012}"/>
              </a:ext>
            </a:extLst>
          </p:cNvPr>
          <p:cNvSpPr txBox="1">
            <a:spLocks/>
          </p:cNvSpPr>
          <p:nvPr userDrawn="1"/>
        </p:nvSpPr>
        <p:spPr>
          <a:xfrm>
            <a:off x="17467551" y="12324882"/>
            <a:ext cx="664332" cy="521323"/>
          </a:xfrm>
          <a:prstGeom prst="rect">
            <a:avLst/>
          </a:prstGeom>
          <a:solidFill>
            <a:srgbClr val="5E2418"/>
          </a:solidFill>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1pPr>
            <a:lvl2pPr marL="0" marR="0" indent="2286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2pPr>
            <a:lvl3pPr marL="0" marR="0" indent="4572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3pPr>
            <a:lvl4pPr marL="0" marR="0" indent="6858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4pPr>
            <a:lvl5pPr marL="0" marR="0" indent="9144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5pPr>
            <a:lvl6pPr marL="0" marR="0" indent="11430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6pPr>
            <a:lvl7pPr marL="0" marR="0" indent="13716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7pPr>
            <a:lvl8pPr marL="0" marR="0" indent="16002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8pPr>
            <a:lvl9pPr marL="0" marR="0" indent="18288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9pPr>
          </a:lstStyle>
          <a:p>
            <a:fld id="{86CB4B4D-7CA3-9044-876B-883B54F8677D}" type="slidenum">
              <a:rPr lang="en-US" sz="2400" smtClean="0">
                <a:solidFill>
                  <a:srgbClr val="FFFFFF"/>
                </a:solidFill>
              </a:rPr>
              <a:pPr/>
              <a:t>‹#›</a:t>
            </a:fld>
            <a:endParaRPr lang="en-US" sz="2400" dirty="0">
              <a:solidFill>
                <a:srgbClr val="FFFFFF"/>
              </a:solidFill>
            </a:endParaRPr>
          </a:p>
        </p:txBody>
      </p:sp>
      <p:sp>
        <p:nvSpPr>
          <p:cNvPr id="3" name="Text Placeholder 2">
            <a:extLst>
              <a:ext uri="{FF2B5EF4-FFF2-40B4-BE49-F238E27FC236}">
                <a16:creationId xmlns:a16="http://schemas.microsoft.com/office/drawing/2014/main" id="{BF14F149-1549-42D9-85A5-27BA0212B470}"/>
              </a:ext>
            </a:extLst>
          </p:cNvPr>
          <p:cNvSpPr>
            <a:spLocks noGrp="1"/>
          </p:cNvSpPr>
          <p:nvPr>
            <p:ph type="body" sz="quarter" idx="10"/>
          </p:nvPr>
        </p:nvSpPr>
        <p:spPr>
          <a:xfrm>
            <a:off x="1917700" y="3133725"/>
            <a:ext cx="14565313" cy="9047163"/>
          </a:xfrm>
          <a:prstGeom prst="rect">
            <a:avLst/>
          </a:prstGeom>
        </p:spPr>
        <p:txBody>
          <a:bodyPr/>
          <a:lstStyle>
            <a:lvl1pPr marL="293076" indent="-293076">
              <a:lnSpc>
                <a:spcPct val="150000"/>
              </a:lnSpc>
              <a:spcBef>
                <a:spcPts val="0"/>
              </a:spcBef>
              <a:buFont typeface="Wingdings" panose="05000000000000000000" pitchFamily="2" charset="2"/>
              <a:buChar char="Ø"/>
              <a:defRPr sz="5400">
                <a:solidFill>
                  <a:schemeClr val="accent1"/>
                </a:solidFill>
              </a:defRPr>
            </a:lvl1pPr>
            <a:lvl2pPr marL="928076" indent="-293076">
              <a:lnSpc>
                <a:spcPct val="150000"/>
              </a:lnSpc>
              <a:spcBef>
                <a:spcPts val="0"/>
              </a:spcBef>
              <a:buFont typeface="Wingdings" panose="05000000000000000000" pitchFamily="2" charset="2"/>
              <a:buChar char="Ø"/>
              <a:defRPr sz="4000">
                <a:solidFill>
                  <a:schemeClr val="accent1"/>
                </a:solidFill>
              </a:defRPr>
            </a:lvl2pPr>
            <a:lvl3pPr marL="1563076" indent="-293076">
              <a:lnSpc>
                <a:spcPct val="150000"/>
              </a:lnSpc>
              <a:spcBef>
                <a:spcPts val="0"/>
              </a:spcBef>
              <a:buFont typeface="Wingdings" panose="05000000000000000000" pitchFamily="2" charset="2"/>
              <a:buChar char="Ø"/>
              <a:defRPr sz="3200">
                <a:solidFill>
                  <a:schemeClr val="accent1"/>
                </a:solidFill>
              </a:defRPr>
            </a:lvl3pPr>
            <a:lvl4pPr marL="2198076" indent="-293076">
              <a:lnSpc>
                <a:spcPct val="150000"/>
              </a:lnSpc>
              <a:spcBef>
                <a:spcPts val="0"/>
              </a:spcBef>
              <a:buFont typeface="Wingdings" panose="05000000000000000000" pitchFamily="2" charset="2"/>
              <a:buChar char="Ø"/>
              <a:defRPr sz="3000">
                <a:solidFill>
                  <a:schemeClr val="accent1"/>
                </a:solidFill>
              </a:defRPr>
            </a:lvl4pPr>
            <a:lvl5pPr marL="2833076" indent="-293076">
              <a:lnSpc>
                <a:spcPct val="150000"/>
              </a:lnSpc>
              <a:spcBef>
                <a:spcPts val="0"/>
              </a:spcBef>
              <a:buFont typeface="Wingdings" panose="05000000000000000000" pitchFamily="2" charset="2"/>
              <a:buChar char="Ø"/>
              <a:defRPr sz="30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315856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mp; Subtitle">
    <p:spTree>
      <p:nvGrpSpPr>
        <p:cNvPr id="1" name=""/>
        <p:cNvGrpSpPr/>
        <p:nvPr/>
      </p:nvGrpSpPr>
      <p:grpSpPr>
        <a:xfrm>
          <a:off x="0" y="0"/>
          <a:ext cx="0" cy="0"/>
          <a:chOff x="0" y="0"/>
          <a:chExt cx="0" cy="0"/>
        </a:xfrm>
      </p:grpSpPr>
      <p:sp>
        <p:nvSpPr>
          <p:cNvPr id="18" name="Shape 18"/>
          <p:cNvSpPr>
            <a:spLocks noGrp="1"/>
          </p:cNvSpPr>
          <p:nvPr>
            <p:ph type="title"/>
          </p:nvPr>
        </p:nvSpPr>
        <p:spPr>
          <a:xfrm>
            <a:off x="1804832" y="1004024"/>
            <a:ext cx="14661000" cy="1190627"/>
          </a:xfrm>
          <a:prstGeom prst="rect">
            <a:avLst/>
          </a:prstGeom>
          <a:noFill/>
        </p:spPr>
        <p:txBody>
          <a:bodyPr anchor="b">
            <a:normAutofit/>
          </a:bodyPr>
          <a:lstStyle>
            <a:lvl1pPr algn="l">
              <a:defRPr sz="5400">
                <a:solidFill>
                  <a:srgbClr val="5E2418"/>
                </a:solidFill>
                <a:latin typeface="Roboto Bold"/>
                <a:ea typeface="Roboto Bold"/>
                <a:cs typeface="Roboto Bold"/>
                <a:sym typeface="Roboto Bold"/>
              </a:defRPr>
            </a:lvl1pPr>
          </a:lstStyle>
          <a:p>
            <a:r>
              <a:rPr dirty="0"/>
              <a:t>Title Text</a:t>
            </a:r>
          </a:p>
        </p:txBody>
      </p:sp>
      <p:sp>
        <p:nvSpPr>
          <p:cNvPr id="34" name="Shape 34"/>
          <p:cNvSpPr/>
          <p:nvPr/>
        </p:nvSpPr>
        <p:spPr>
          <a:xfrm>
            <a:off x="17287876" y="12181179"/>
            <a:ext cx="1019816" cy="792231"/>
          </a:xfrm>
          <a:prstGeom prst="rect">
            <a:avLst/>
          </a:prstGeom>
          <a:solidFill>
            <a:srgbClr val="5E2418"/>
          </a:solidFill>
          <a:ln w="3175">
            <a:miter lim="400000"/>
          </a:ln>
        </p:spPr>
        <p:txBody>
          <a:bodyPr lIns="38100" tIns="38100" rIns="38100" bIns="38100" anchor="ctr"/>
          <a:lstStyle/>
          <a:p>
            <a:pPr algn="ctr">
              <a:defRPr sz="3000">
                <a:solidFill>
                  <a:srgbClr val="FFFFFF"/>
                </a:solidFill>
                <a:latin typeface="Helvetica Light"/>
                <a:ea typeface="Helvetica Light"/>
                <a:cs typeface="Helvetica Light"/>
                <a:sym typeface="Helvetica Light"/>
              </a:defRPr>
            </a:pPr>
            <a:endParaRPr sz="3000"/>
          </a:p>
        </p:txBody>
      </p:sp>
      <p:sp>
        <p:nvSpPr>
          <p:cNvPr id="6" name="Rechteck 5"/>
          <p:cNvSpPr/>
          <p:nvPr userDrawn="1"/>
        </p:nvSpPr>
        <p:spPr>
          <a:xfrm>
            <a:off x="1804832" y="3253410"/>
            <a:ext cx="14661000" cy="8927769"/>
          </a:xfrm>
          <a:prstGeom prst="rect">
            <a:avLst/>
          </a:prstGeom>
          <a:noFill/>
          <a:ln w="952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Shape 288"/>
          <p:cNvSpPr/>
          <p:nvPr userDrawn="1"/>
        </p:nvSpPr>
        <p:spPr>
          <a:xfrm>
            <a:off x="1804833" y="2501296"/>
            <a:ext cx="1138393" cy="0"/>
          </a:xfrm>
          <a:prstGeom prst="line">
            <a:avLst/>
          </a:prstGeom>
          <a:ln w="139700">
            <a:solidFill>
              <a:srgbClr val="5E2418"/>
            </a:solidFill>
            <a:miter lim="400000"/>
          </a:ln>
        </p:spPr>
        <p:txBody>
          <a:bodyPr lIns="38100" tIns="38100" rIns="38100" bIns="38100" anchor="ctr"/>
          <a:lstStyle/>
          <a:p>
            <a:pPr algn="ctr">
              <a:defRPr sz="3000">
                <a:solidFill>
                  <a:srgbClr val="000000"/>
                </a:solidFill>
                <a:latin typeface="Helvetica Light"/>
                <a:ea typeface="Helvetica Light"/>
                <a:cs typeface="Helvetica Light"/>
                <a:sym typeface="Helvetica Light"/>
              </a:defRPr>
            </a:pPr>
            <a:endParaRPr sz="3000"/>
          </a:p>
        </p:txBody>
      </p:sp>
      <p:sp>
        <p:nvSpPr>
          <p:cNvPr id="11" name="Shape 35">
            <a:extLst>
              <a:ext uri="{FF2B5EF4-FFF2-40B4-BE49-F238E27FC236}">
                <a16:creationId xmlns:a16="http://schemas.microsoft.com/office/drawing/2014/main" id="{CC0B59A1-6A52-4546-B3F4-6501CA40E012}"/>
              </a:ext>
            </a:extLst>
          </p:cNvPr>
          <p:cNvSpPr txBox="1">
            <a:spLocks/>
          </p:cNvSpPr>
          <p:nvPr userDrawn="1"/>
        </p:nvSpPr>
        <p:spPr>
          <a:xfrm>
            <a:off x="17467551" y="12324882"/>
            <a:ext cx="664332" cy="521323"/>
          </a:xfrm>
          <a:prstGeom prst="rect">
            <a:avLst/>
          </a:prstGeom>
          <a:solidFill>
            <a:srgbClr val="5E2418"/>
          </a:solidFill>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1pPr>
            <a:lvl2pPr marL="0" marR="0" indent="2286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2pPr>
            <a:lvl3pPr marL="0" marR="0" indent="4572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3pPr>
            <a:lvl4pPr marL="0" marR="0" indent="6858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4pPr>
            <a:lvl5pPr marL="0" marR="0" indent="9144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5pPr>
            <a:lvl6pPr marL="0" marR="0" indent="11430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6pPr>
            <a:lvl7pPr marL="0" marR="0" indent="13716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7pPr>
            <a:lvl8pPr marL="0" marR="0" indent="16002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8pPr>
            <a:lvl9pPr marL="0" marR="0" indent="18288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9pPr>
          </a:lstStyle>
          <a:p>
            <a:fld id="{86CB4B4D-7CA3-9044-876B-883B54F8677D}" type="slidenum">
              <a:rPr lang="en-US" sz="2400" smtClean="0">
                <a:solidFill>
                  <a:srgbClr val="FFFFFF"/>
                </a:solidFill>
              </a:rPr>
              <a:pPr/>
              <a:t>‹#›</a:t>
            </a:fld>
            <a:endParaRPr lang="en-US" sz="2400" dirty="0">
              <a:solidFill>
                <a:srgbClr val="FFFFFF"/>
              </a:solidFill>
            </a:endParaRPr>
          </a:p>
        </p:txBody>
      </p:sp>
      <p:sp>
        <p:nvSpPr>
          <p:cNvPr id="3" name="Text Placeholder 2">
            <a:extLst>
              <a:ext uri="{FF2B5EF4-FFF2-40B4-BE49-F238E27FC236}">
                <a16:creationId xmlns:a16="http://schemas.microsoft.com/office/drawing/2014/main" id="{BF14F149-1549-42D9-85A5-27BA0212B470}"/>
              </a:ext>
            </a:extLst>
          </p:cNvPr>
          <p:cNvSpPr>
            <a:spLocks noGrp="1"/>
          </p:cNvSpPr>
          <p:nvPr>
            <p:ph type="body" sz="quarter" idx="10"/>
          </p:nvPr>
        </p:nvSpPr>
        <p:spPr>
          <a:xfrm>
            <a:off x="1917700" y="3133725"/>
            <a:ext cx="14565313" cy="9047163"/>
          </a:xfrm>
          <a:prstGeom prst="rect">
            <a:avLst/>
          </a:prstGeom>
        </p:spPr>
        <p:txBody>
          <a:bodyPr/>
          <a:lstStyle>
            <a:lvl1pPr marL="0" indent="0">
              <a:spcBef>
                <a:spcPts val="0"/>
              </a:spcBef>
              <a:buNone/>
              <a:defRPr sz="4000">
                <a:solidFill>
                  <a:schemeClr val="accent1"/>
                </a:solidFill>
              </a:defRPr>
            </a:lvl1pPr>
            <a:lvl2pPr>
              <a:defRPr sz="4000">
                <a:solidFill>
                  <a:schemeClr val="accent1"/>
                </a:solidFill>
              </a:defRPr>
            </a:lvl2pPr>
            <a:lvl3pPr>
              <a:defRPr sz="3200">
                <a:solidFill>
                  <a:schemeClr val="accent1"/>
                </a:solidFill>
              </a:defRPr>
            </a:lvl3pPr>
            <a:lvl4pPr>
              <a:defRPr sz="3000">
                <a:solidFill>
                  <a:schemeClr val="accent1"/>
                </a:solidFill>
              </a:defRPr>
            </a:lvl4pPr>
            <a:lvl5pPr>
              <a:defRPr sz="3000">
                <a:solidFill>
                  <a:schemeClr val="accent1"/>
                </a:solidFill>
              </a:defRPr>
            </a:lvl5pPr>
          </a:lstStyle>
          <a:p>
            <a:pPr lvl="0"/>
            <a:endParaRPr lang="en-US" dirty="0"/>
          </a:p>
        </p:txBody>
      </p:sp>
    </p:spTree>
    <p:extLst>
      <p:ext uri="{BB962C8B-B14F-4D97-AF65-F5344CB8AC3E}">
        <p14:creationId xmlns:p14="http://schemas.microsoft.com/office/powerpoint/2010/main" val="281646320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mp; Subtitle">
    <p:spTree>
      <p:nvGrpSpPr>
        <p:cNvPr id="1" name=""/>
        <p:cNvGrpSpPr/>
        <p:nvPr/>
      </p:nvGrpSpPr>
      <p:grpSpPr>
        <a:xfrm>
          <a:off x="0" y="0"/>
          <a:ext cx="0" cy="0"/>
          <a:chOff x="0" y="0"/>
          <a:chExt cx="0" cy="0"/>
        </a:xfrm>
      </p:grpSpPr>
      <p:sp>
        <p:nvSpPr>
          <p:cNvPr id="18" name="Shape 18"/>
          <p:cNvSpPr>
            <a:spLocks noGrp="1"/>
          </p:cNvSpPr>
          <p:nvPr>
            <p:ph type="title"/>
          </p:nvPr>
        </p:nvSpPr>
        <p:spPr>
          <a:xfrm>
            <a:off x="1804832" y="1004024"/>
            <a:ext cx="14661000" cy="1190627"/>
          </a:xfrm>
          <a:prstGeom prst="rect">
            <a:avLst/>
          </a:prstGeom>
          <a:noFill/>
        </p:spPr>
        <p:txBody>
          <a:bodyPr anchor="b">
            <a:normAutofit/>
          </a:bodyPr>
          <a:lstStyle>
            <a:lvl1pPr algn="l">
              <a:defRPr sz="5400">
                <a:solidFill>
                  <a:srgbClr val="5E2418"/>
                </a:solidFill>
                <a:latin typeface="Roboto Bold"/>
                <a:ea typeface="Roboto Bold"/>
                <a:cs typeface="Roboto Bold"/>
                <a:sym typeface="Roboto Bold"/>
              </a:defRPr>
            </a:lvl1pPr>
          </a:lstStyle>
          <a:p>
            <a:r>
              <a:rPr dirty="0"/>
              <a:t>Title Text</a:t>
            </a:r>
          </a:p>
        </p:txBody>
      </p:sp>
      <p:sp>
        <p:nvSpPr>
          <p:cNvPr id="34" name="Shape 34"/>
          <p:cNvSpPr/>
          <p:nvPr/>
        </p:nvSpPr>
        <p:spPr>
          <a:xfrm>
            <a:off x="17287876" y="12181179"/>
            <a:ext cx="1019816" cy="792231"/>
          </a:xfrm>
          <a:prstGeom prst="rect">
            <a:avLst/>
          </a:prstGeom>
          <a:solidFill>
            <a:srgbClr val="5E2418"/>
          </a:solidFill>
          <a:ln w="3175">
            <a:miter lim="400000"/>
          </a:ln>
        </p:spPr>
        <p:txBody>
          <a:bodyPr lIns="38100" tIns="38100" rIns="38100" bIns="38100" anchor="ctr"/>
          <a:lstStyle/>
          <a:p>
            <a:pPr algn="ctr">
              <a:defRPr sz="3000">
                <a:solidFill>
                  <a:srgbClr val="FFFFFF"/>
                </a:solidFill>
                <a:latin typeface="Helvetica Light"/>
                <a:ea typeface="Helvetica Light"/>
                <a:cs typeface="Helvetica Light"/>
                <a:sym typeface="Helvetica Light"/>
              </a:defRPr>
            </a:pPr>
            <a:endParaRPr sz="3000"/>
          </a:p>
        </p:txBody>
      </p:sp>
      <p:sp>
        <p:nvSpPr>
          <p:cNvPr id="6" name="Rechteck 5"/>
          <p:cNvSpPr/>
          <p:nvPr userDrawn="1"/>
        </p:nvSpPr>
        <p:spPr>
          <a:xfrm>
            <a:off x="1804832" y="3253410"/>
            <a:ext cx="14661000" cy="8927769"/>
          </a:xfrm>
          <a:prstGeom prst="rect">
            <a:avLst/>
          </a:prstGeom>
          <a:noFill/>
          <a:ln w="952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Shape 288"/>
          <p:cNvSpPr/>
          <p:nvPr userDrawn="1"/>
        </p:nvSpPr>
        <p:spPr>
          <a:xfrm>
            <a:off x="1804833" y="2501296"/>
            <a:ext cx="1138393" cy="0"/>
          </a:xfrm>
          <a:prstGeom prst="line">
            <a:avLst/>
          </a:prstGeom>
          <a:ln w="139700">
            <a:solidFill>
              <a:srgbClr val="5E2418"/>
            </a:solidFill>
            <a:miter lim="400000"/>
          </a:ln>
        </p:spPr>
        <p:txBody>
          <a:bodyPr lIns="38100" tIns="38100" rIns="38100" bIns="38100" anchor="ctr"/>
          <a:lstStyle/>
          <a:p>
            <a:pPr algn="ctr">
              <a:defRPr sz="3000">
                <a:solidFill>
                  <a:srgbClr val="000000"/>
                </a:solidFill>
                <a:latin typeface="Helvetica Light"/>
                <a:ea typeface="Helvetica Light"/>
                <a:cs typeface="Helvetica Light"/>
                <a:sym typeface="Helvetica Light"/>
              </a:defRPr>
            </a:pPr>
            <a:endParaRPr sz="3000"/>
          </a:p>
        </p:txBody>
      </p:sp>
      <p:sp>
        <p:nvSpPr>
          <p:cNvPr id="11" name="Shape 35">
            <a:extLst>
              <a:ext uri="{FF2B5EF4-FFF2-40B4-BE49-F238E27FC236}">
                <a16:creationId xmlns:a16="http://schemas.microsoft.com/office/drawing/2014/main" id="{CC0B59A1-6A52-4546-B3F4-6501CA40E012}"/>
              </a:ext>
            </a:extLst>
          </p:cNvPr>
          <p:cNvSpPr txBox="1">
            <a:spLocks/>
          </p:cNvSpPr>
          <p:nvPr userDrawn="1"/>
        </p:nvSpPr>
        <p:spPr>
          <a:xfrm>
            <a:off x="17467551" y="12324882"/>
            <a:ext cx="664332" cy="521323"/>
          </a:xfrm>
          <a:prstGeom prst="rect">
            <a:avLst/>
          </a:prstGeom>
          <a:solidFill>
            <a:srgbClr val="5E2418"/>
          </a:solidFill>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1pPr>
            <a:lvl2pPr marL="0" marR="0" indent="2286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2pPr>
            <a:lvl3pPr marL="0" marR="0" indent="4572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3pPr>
            <a:lvl4pPr marL="0" marR="0" indent="6858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4pPr>
            <a:lvl5pPr marL="0" marR="0" indent="9144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5pPr>
            <a:lvl6pPr marL="0" marR="0" indent="11430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6pPr>
            <a:lvl7pPr marL="0" marR="0" indent="13716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7pPr>
            <a:lvl8pPr marL="0" marR="0" indent="16002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8pPr>
            <a:lvl9pPr marL="0" marR="0" indent="182880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lvl9pPr>
          </a:lstStyle>
          <a:p>
            <a:fld id="{86CB4B4D-7CA3-9044-876B-883B54F8677D}" type="slidenum">
              <a:rPr lang="en-US" sz="2400" smtClean="0">
                <a:solidFill>
                  <a:srgbClr val="FFFFFF"/>
                </a:solidFill>
              </a:rPr>
              <a:pPr/>
              <a:t>‹#›</a:t>
            </a:fld>
            <a:endParaRPr lang="en-US" sz="2400" dirty="0">
              <a:solidFill>
                <a:srgbClr val="FFFFFF"/>
              </a:solidFill>
            </a:endParaRPr>
          </a:p>
        </p:txBody>
      </p:sp>
      <p:sp>
        <p:nvSpPr>
          <p:cNvPr id="3" name="Text Placeholder 2">
            <a:extLst>
              <a:ext uri="{FF2B5EF4-FFF2-40B4-BE49-F238E27FC236}">
                <a16:creationId xmlns:a16="http://schemas.microsoft.com/office/drawing/2014/main" id="{BF14F149-1549-42D9-85A5-27BA0212B470}"/>
              </a:ext>
            </a:extLst>
          </p:cNvPr>
          <p:cNvSpPr>
            <a:spLocks noGrp="1"/>
          </p:cNvSpPr>
          <p:nvPr>
            <p:ph type="body" sz="quarter" idx="10"/>
          </p:nvPr>
        </p:nvSpPr>
        <p:spPr>
          <a:xfrm>
            <a:off x="1917700" y="3133725"/>
            <a:ext cx="14565313" cy="9047163"/>
          </a:xfrm>
          <a:prstGeom prst="rect">
            <a:avLst/>
          </a:prstGeom>
        </p:spPr>
        <p:txBody>
          <a:bodyPr/>
          <a:lstStyle>
            <a:lvl1pPr marL="857250" indent="-857250">
              <a:spcBef>
                <a:spcPts val="0"/>
              </a:spcBef>
              <a:buFont typeface="+mj-lt"/>
              <a:buAutoNum type="romanUcPeriod"/>
              <a:defRPr sz="5400">
                <a:solidFill>
                  <a:schemeClr val="accent1"/>
                </a:solidFill>
              </a:defRPr>
            </a:lvl1pPr>
            <a:lvl2pPr>
              <a:defRPr sz="4000">
                <a:solidFill>
                  <a:schemeClr val="accent1"/>
                </a:solidFill>
              </a:defRPr>
            </a:lvl2pPr>
            <a:lvl3pPr>
              <a:defRPr sz="3200">
                <a:solidFill>
                  <a:schemeClr val="accent1"/>
                </a:solidFill>
              </a:defRPr>
            </a:lvl3pPr>
            <a:lvl4pPr>
              <a:defRPr sz="3000">
                <a:solidFill>
                  <a:schemeClr val="accent1"/>
                </a:solidFill>
              </a:defRPr>
            </a:lvl4pPr>
            <a:lvl5pPr>
              <a:defRPr sz="3000">
                <a:solidFill>
                  <a:schemeClr val="accent1"/>
                </a:solidFill>
              </a:defRPr>
            </a:lvl5pPr>
          </a:lstStyle>
          <a:p>
            <a:pPr lvl="0"/>
            <a:endParaRPr lang="en-US" dirty="0"/>
          </a:p>
        </p:txBody>
      </p:sp>
    </p:spTree>
    <p:extLst>
      <p:ext uri="{BB962C8B-B14F-4D97-AF65-F5344CB8AC3E}">
        <p14:creationId xmlns:p14="http://schemas.microsoft.com/office/powerpoint/2010/main" val="69567331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6" r:id="rId2"/>
    <p:sldLayoutId id="2147483651" r:id="rId3"/>
    <p:sldLayoutId id="2147483652" r:id="rId4"/>
    <p:sldLayoutId id="2147483653" r:id="rId5"/>
    <p:sldLayoutId id="2147483654" r:id="rId6"/>
    <p:sldLayoutId id="2147483655" r:id="rId7"/>
  </p:sldLayoutIdLst>
  <p:transition spd="med"/>
  <p:hf hdr="0" ftr="0" dt="0"/>
  <p:txStyles>
    <p:titleStyle>
      <a:lvl1pPr marL="0" marR="0" indent="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1pPr>
      <a:lvl2pPr marL="0" marR="0" indent="2286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2pPr>
      <a:lvl3pPr marL="0" marR="0" indent="4572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3pPr>
      <a:lvl4pPr marL="0" marR="0" indent="6858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4pPr>
      <a:lvl5pPr marL="0" marR="0" indent="9144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5pPr>
      <a:lvl6pPr marL="0" marR="0" indent="11430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6pPr>
      <a:lvl7pPr marL="0" marR="0" indent="13716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7pPr>
      <a:lvl8pPr marL="0" marR="0" indent="16002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8pPr>
      <a:lvl9pPr marL="0" marR="0" indent="18288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9pPr>
    </p:titleStyle>
    <p:bodyStyle>
      <a:lvl1pPr marL="293076" marR="0" indent="-293076"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1pPr>
      <a:lvl2pPr marL="928076" marR="0" indent="-293076"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2pPr>
      <a:lvl3pPr marL="1563076" marR="0" indent="-293076"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3pPr>
      <a:lvl4pPr marL="2198076" marR="0" indent="-293076"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4pPr>
      <a:lvl5pPr marL="2833076" marR="0" indent="-293076"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5pPr>
      <a:lvl6pPr marL="3468077" marR="0" indent="-293077"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6pPr>
      <a:lvl7pPr marL="4103077" marR="0" indent="-293077"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7pPr>
      <a:lvl8pPr marL="4738077" marR="0" indent="-293077"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8pPr>
      <a:lvl9pPr marL="5373077" marR="0" indent="-293077" algn="l" defTabSz="825500" latinLnBrk="0">
        <a:lnSpc>
          <a:spcPct val="100000"/>
        </a:lnSpc>
        <a:spcBef>
          <a:spcPts val="5200"/>
        </a:spcBef>
        <a:spcAft>
          <a:spcPts val="0"/>
        </a:spcAft>
        <a:buClrTx/>
        <a:buSzPct val="75000"/>
        <a:buFontTx/>
        <a:buChar char="•"/>
        <a:tabLst/>
        <a:defRPr sz="2400" b="0" i="0" u="none" strike="noStrike" cap="none" spc="0" baseline="0">
          <a:ln>
            <a:noFill/>
          </a:ln>
          <a:solidFill>
            <a:srgbClr val="525860"/>
          </a:solidFill>
          <a:uFillTx/>
          <a:latin typeface="+mj-lt"/>
          <a:ea typeface="+mj-ea"/>
          <a:cs typeface="+mj-cs"/>
          <a:sym typeface="Roboto Regular"/>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1pPr>
      <a:lvl2pPr marL="0" marR="0" indent="228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2pPr>
      <a:lvl3pPr marL="0" marR="0" indent="457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3pPr>
      <a:lvl4pPr marL="0" marR="0" indent="685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4pPr>
      <a:lvl5pPr marL="0" marR="0" indent="9144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5pPr>
      <a:lvl6pPr marL="0" marR="0" indent="11430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6pPr>
      <a:lvl7pPr marL="0" marR="0" indent="1371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7pPr>
      <a:lvl8pPr marL="0" marR="0" indent="1600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8pPr>
      <a:lvl9pPr marL="0" marR="0" indent="1828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Roboto Regular"/>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9.emf"/></Relationships>
</file>

<file path=ppt/slides/_rels/slide3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86AC5E-16B4-EB4D-AC1C-EB517A82FE8E}"/>
              </a:ext>
            </a:extLst>
          </p:cNvPr>
          <p:cNvSpPr txBox="1"/>
          <p:nvPr/>
        </p:nvSpPr>
        <p:spPr>
          <a:xfrm>
            <a:off x="21031201" y="12496800"/>
            <a:ext cx="362279" cy="369332"/>
          </a:xfrm>
          <a:prstGeom prst="rect">
            <a:avLst/>
          </a:prstGeom>
          <a:noFill/>
        </p:spPr>
        <p:txBody>
          <a:bodyPr wrap="none" lIns="0" tIns="0" rIns="0" bIns="0" rtlCol="0">
            <a:spAutoFit/>
          </a:bodyPr>
          <a:lstStyle/>
          <a:p>
            <a:pPr marL="358775" indent="-358775">
              <a:spcBef>
                <a:spcPts val="600"/>
              </a:spcBef>
              <a:buFont typeface="Arial" panose="020B0604020202020204" pitchFamily="34" charset="0"/>
              <a:buChar char="•"/>
            </a:pPr>
            <a:endParaRPr lang="en-US" dirty="0">
              <a:solidFill>
                <a:schemeClr val="bg2"/>
              </a:solidFill>
              <a:latin typeface="+mn-lt"/>
            </a:endParaRPr>
          </a:p>
        </p:txBody>
      </p:sp>
      <p:sp>
        <p:nvSpPr>
          <p:cNvPr id="15" name="Oval 14">
            <a:extLst>
              <a:ext uri="{FF2B5EF4-FFF2-40B4-BE49-F238E27FC236}">
                <a16:creationId xmlns:a16="http://schemas.microsoft.com/office/drawing/2014/main" id="{350AC972-B4F9-4703-A4CE-3094D62C9F1C}"/>
              </a:ext>
            </a:extLst>
          </p:cNvPr>
          <p:cNvSpPr/>
          <p:nvPr/>
        </p:nvSpPr>
        <p:spPr bwMode="gray">
          <a:xfrm>
            <a:off x="-641334" y="4477669"/>
            <a:ext cx="8888205" cy="9029700"/>
          </a:xfrm>
          <a:prstGeom prst="ellipse">
            <a:avLst/>
          </a:prstGeom>
          <a:noFill/>
          <a:ln w="339725" cap="flat" cmpd="sng">
            <a:solidFill>
              <a:srgbClr val="D6B04F">
                <a:alpha val="30980"/>
              </a:srgb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17" name="Shape 74">
            <a:extLst>
              <a:ext uri="{FF2B5EF4-FFF2-40B4-BE49-F238E27FC236}">
                <a16:creationId xmlns:a16="http://schemas.microsoft.com/office/drawing/2014/main" id="{782E3B39-B7FF-4012-BACE-185F5C4BECDE}"/>
              </a:ext>
            </a:extLst>
          </p:cNvPr>
          <p:cNvSpPr txBox="1">
            <a:spLocks/>
          </p:cNvSpPr>
          <p:nvPr/>
        </p:nvSpPr>
        <p:spPr bwMode="gray">
          <a:xfrm>
            <a:off x="1091374" y="7155799"/>
            <a:ext cx="5355531" cy="3673440"/>
          </a:xfrm>
          <a:prstGeom prst="rect">
            <a:avLst/>
          </a:prstGeom>
          <a:ln w="3175">
            <a:miter lim="400000"/>
          </a:ln>
          <a:extLst>
            <a:ext uri="{C572A759-6A51-4108-AA02-DFA0A04FC94B}">
              <ma14:wrappingTextBoxFlag xmlns="" xmlns:ma14="http://schemas.microsoft.com/office/mac/drawingml/2011/main" val="1"/>
            </a:ext>
          </a:extLst>
        </p:spPr>
        <p:txBody>
          <a:bodyPr lIns="38100" tIns="38100" rIns="38100" bIns="38100" anchor="ctr">
            <a:normAutofit/>
          </a:bodyPr>
          <a:lstStyle>
            <a:lvl1pPr marL="0" marR="0" indent="0" algn="l" defTabSz="825500" rtl="0" latinLnBrk="0">
              <a:lnSpc>
                <a:spcPct val="100000"/>
              </a:lnSpc>
              <a:spcBef>
                <a:spcPts val="0"/>
              </a:spcBef>
              <a:spcAft>
                <a:spcPts val="0"/>
              </a:spcAft>
              <a:buClrTx/>
              <a:buSzTx/>
              <a:buFontTx/>
              <a:buNone/>
              <a:tabLst/>
              <a:defRPr sz="8400" b="0" i="0" u="none" strike="noStrike" cap="none" spc="0" baseline="0">
                <a:ln>
                  <a:noFill/>
                </a:ln>
                <a:solidFill>
                  <a:srgbClr val="FFFFFF"/>
                </a:solidFill>
                <a:uFillTx/>
                <a:latin typeface="Roboto Bold"/>
                <a:ea typeface="Roboto Bold"/>
                <a:cs typeface="Roboto Bold"/>
                <a:sym typeface="Roboto Bold"/>
              </a:defRPr>
            </a:lvl1pPr>
            <a:lvl2pPr marL="0" marR="0" indent="2286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2pPr>
            <a:lvl3pPr marL="0" marR="0" indent="4572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3pPr>
            <a:lvl4pPr marL="0" marR="0" indent="6858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4pPr>
            <a:lvl5pPr marL="0" marR="0" indent="9144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5pPr>
            <a:lvl6pPr marL="0" marR="0" indent="11430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6pPr>
            <a:lvl7pPr marL="0" marR="0" indent="13716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7pPr>
            <a:lvl8pPr marL="0" marR="0" indent="16002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8pPr>
            <a:lvl9pPr marL="0" marR="0" indent="1828800" algn="l" defTabSz="825500" rtl="0" latinLnBrk="0">
              <a:lnSpc>
                <a:spcPct val="100000"/>
              </a:lnSpc>
              <a:spcBef>
                <a:spcPts val="0"/>
              </a:spcBef>
              <a:spcAft>
                <a:spcPts val="0"/>
              </a:spcAft>
              <a:buClrTx/>
              <a:buSzTx/>
              <a:buFontTx/>
              <a:buNone/>
              <a:tabLst/>
              <a:defRPr sz="2400" b="0" i="0" u="none" strike="noStrike" cap="none" spc="0" baseline="0">
                <a:ln>
                  <a:noFill/>
                </a:ln>
                <a:solidFill>
                  <a:srgbClr val="525860"/>
                </a:solidFill>
                <a:uFillTx/>
                <a:latin typeface="+mj-lt"/>
                <a:ea typeface="+mj-ea"/>
                <a:cs typeface="+mj-cs"/>
                <a:sym typeface="Roboto Regular"/>
              </a:defRPr>
            </a:lvl9pPr>
          </a:lstStyle>
          <a:p>
            <a:pPr algn="ctr"/>
            <a:r>
              <a:rPr lang="en-AU" sz="4000" b="1" dirty="0">
                <a:latin typeface="Roboto Medium" charset="0"/>
                <a:ea typeface="Roboto Medium" charset="0"/>
                <a:cs typeface="Roboto Medium" charset="0"/>
              </a:rPr>
              <a:t>A New Investment Era</a:t>
            </a:r>
          </a:p>
          <a:p>
            <a:pPr algn="ctr"/>
            <a:endParaRPr lang="en-AU" sz="4000" b="1" dirty="0">
              <a:latin typeface="Roboto Medium" charset="0"/>
              <a:ea typeface="Roboto Medium" charset="0"/>
              <a:cs typeface="Roboto Medium" charset="0"/>
            </a:endParaRPr>
          </a:p>
          <a:p>
            <a:pPr algn="ctr"/>
            <a:r>
              <a:rPr lang="en-AU" sz="4000" b="1" i="1" dirty="0">
                <a:latin typeface="Roboto Medium" charset="0"/>
                <a:ea typeface="Roboto Medium" charset="0"/>
                <a:cs typeface="Roboto Medium" charset="0"/>
              </a:rPr>
              <a:t>Gina Sanchez</a:t>
            </a:r>
          </a:p>
          <a:p>
            <a:pPr algn="ctr"/>
            <a:r>
              <a:rPr lang="en-AU" sz="4000" i="1" dirty="0">
                <a:latin typeface="Roboto Medium" charset="0"/>
                <a:ea typeface="Roboto Medium" charset="0"/>
                <a:cs typeface="Roboto Medium" charset="0"/>
              </a:rPr>
              <a:t>Chief Executive Officer</a:t>
            </a:r>
            <a:endParaRPr lang="en-AU" sz="4000" b="1" dirty="0">
              <a:latin typeface="Roboto Medium" charset="0"/>
              <a:ea typeface="Roboto Medium" charset="0"/>
              <a:cs typeface="Roboto Medium" charset="0"/>
            </a:endParaRPr>
          </a:p>
          <a:p>
            <a:pPr algn="ctr"/>
            <a:endParaRPr lang="en-AU" sz="3200" b="1" i="1" dirty="0">
              <a:latin typeface="Roboto Medium" charset="0"/>
              <a:ea typeface="Roboto Medium" charset="0"/>
              <a:cs typeface="Roboto Medium" charset="0"/>
            </a:endParaRPr>
          </a:p>
          <a:p>
            <a:pPr algn="ctr"/>
            <a:r>
              <a:rPr lang="en-AU" sz="3200" b="1" i="1" dirty="0">
                <a:latin typeface="Roboto Medium" charset="0"/>
                <a:ea typeface="Roboto Medium" charset="0"/>
                <a:cs typeface="Roboto Medium" charset="0"/>
              </a:rPr>
              <a:t>August 3, 2026</a:t>
            </a:r>
          </a:p>
        </p:txBody>
      </p:sp>
    </p:spTree>
    <p:extLst>
      <p:ext uri="{BB962C8B-B14F-4D97-AF65-F5344CB8AC3E}">
        <p14:creationId xmlns:p14="http://schemas.microsoft.com/office/powerpoint/2010/main" val="171717485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US 10 Year Interest Rates</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D6C903F6-7215-3792-7720-A16B5F66458F}"/>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307438208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78C037-317D-4DDC-B236-7C82EC6AA78A}"/>
              </a:ext>
            </a:extLst>
          </p:cNvPr>
          <p:cNvSpPr>
            <a:spLocks noGrp="1"/>
          </p:cNvSpPr>
          <p:nvPr>
            <p:ph type="body" sz="quarter" idx="10"/>
          </p:nvPr>
        </p:nvSpPr>
        <p:spPr/>
        <p:txBody>
          <a:bodyPr/>
          <a:lstStyle/>
          <a:p>
            <a:r>
              <a:rPr lang="en-US" dirty="0"/>
              <a:t>Global Fragmentation</a:t>
            </a:r>
          </a:p>
        </p:txBody>
      </p:sp>
    </p:spTree>
    <p:extLst>
      <p:ext uri="{BB962C8B-B14F-4D97-AF65-F5344CB8AC3E}">
        <p14:creationId xmlns:p14="http://schemas.microsoft.com/office/powerpoint/2010/main" val="180675480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1903D-3225-7A5E-4AB1-D12432277B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8097F0-B548-B226-B344-5D6D526AFA66}"/>
              </a:ext>
            </a:extLst>
          </p:cNvPr>
          <p:cNvSpPr>
            <a:spLocks noGrp="1"/>
          </p:cNvSpPr>
          <p:nvPr>
            <p:ph type="title"/>
          </p:nvPr>
        </p:nvSpPr>
        <p:spPr/>
        <p:txBody>
          <a:bodyPr>
            <a:normAutofit/>
          </a:bodyPr>
          <a:lstStyle/>
          <a:p>
            <a:r>
              <a:rPr lang="en-US" dirty="0"/>
              <a:t>Total Trade - 1990</a:t>
            </a:r>
          </a:p>
        </p:txBody>
      </p:sp>
      <p:sp>
        <p:nvSpPr>
          <p:cNvPr id="8" name="TextBox 7">
            <a:extLst>
              <a:ext uri="{FF2B5EF4-FFF2-40B4-BE49-F238E27FC236}">
                <a16:creationId xmlns:a16="http://schemas.microsoft.com/office/drawing/2014/main" id="{754772F2-AD13-B8EE-B2F2-66F4C4DEF6FE}"/>
              </a:ext>
            </a:extLst>
          </p:cNvPr>
          <p:cNvSpPr txBox="1"/>
          <p:nvPr/>
        </p:nvSpPr>
        <p:spPr>
          <a:xfrm>
            <a:off x="1804831" y="12527310"/>
            <a:ext cx="10393653"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IMF/World Bank/World Trade Organization</a:t>
            </a:r>
            <a:endParaRPr lang="en-US" b="1" i="1" dirty="0">
              <a:solidFill>
                <a:schemeClr val="tx1"/>
              </a:solidFill>
              <a:latin typeface="+mn-lt"/>
            </a:endParaRPr>
          </a:p>
        </p:txBody>
      </p:sp>
      <p:pic>
        <p:nvPicPr>
          <p:cNvPr id="6" name="Picture 5">
            <a:extLst>
              <a:ext uri="{FF2B5EF4-FFF2-40B4-BE49-F238E27FC236}">
                <a16:creationId xmlns:a16="http://schemas.microsoft.com/office/drawing/2014/main" id="{88CEA584-A686-4F36-6636-9C1EEF23E14E}"/>
              </a:ext>
            </a:extLst>
          </p:cNvPr>
          <p:cNvPicPr>
            <a:picLocks/>
          </p:cNvPicPr>
          <p:nvPr/>
        </p:nvPicPr>
        <p:blipFill>
          <a:blip r:embed="rId3"/>
          <a:stretch>
            <a:fillRect/>
          </a:stretch>
        </p:blipFill>
        <p:spPr>
          <a:xfrm>
            <a:off x="1828800" y="2743199"/>
            <a:ext cx="7315200" cy="4572000"/>
          </a:xfrm>
          <a:prstGeom prst="rect">
            <a:avLst/>
          </a:prstGeom>
        </p:spPr>
      </p:pic>
      <p:pic>
        <p:nvPicPr>
          <p:cNvPr id="9" name="Picture 8">
            <a:extLst>
              <a:ext uri="{FF2B5EF4-FFF2-40B4-BE49-F238E27FC236}">
                <a16:creationId xmlns:a16="http://schemas.microsoft.com/office/drawing/2014/main" id="{3800FE5D-16BA-ADE1-C27C-8E370FC23F10}"/>
              </a:ext>
            </a:extLst>
          </p:cNvPr>
          <p:cNvPicPr>
            <a:picLocks/>
          </p:cNvPicPr>
          <p:nvPr/>
        </p:nvPicPr>
        <p:blipFill>
          <a:blip r:embed="rId4"/>
          <a:stretch>
            <a:fillRect/>
          </a:stretch>
        </p:blipFill>
        <p:spPr>
          <a:xfrm>
            <a:off x="1828800" y="7543800"/>
            <a:ext cx="7315200" cy="4572000"/>
          </a:xfrm>
          <a:prstGeom prst="rect">
            <a:avLst/>
          </a:prstGeom>
        </p:spPr>
      </p:pic>
      <p:pic>
        <p:nvPicPr>
          <p:cNvPr id="11" name="Picture 10">
            <a:extLst>
              <a:ext uri="{FF2B5EF4-FFF2-40B4-BE49-F238E27FC236}">
                <a16:creationId xmlns:a16="http://schemas.microsoft.com/office/drawing/2014/main" id="{40B63678-6418-243A-6514-879B89BC63CD}"/>
              </a:ext>
            </a:extLst>
          </p:cNvPr>
          <p:cNvPicPr>
            <a:picLocks/>
          </p:cNvPicPr>
          <p:nvPr/>
        </p:nvPicPr>
        <p:blipFill>
          <a:blip r:embed="rId5"/>
          <a:stretch>
            <a:fillRect/>
          </a:stretch>
        </p:blipFill>
        <p:spPr>
          <a:xfrm>
            <a:off x="9601200" y="2743199"/>
            <a:ext cx="7315200" cy="4572000"/>
          </a:xfrm>
          <a:prstGeom prst="rect">
            <a:avLst/>
          </a:prstGeom>
        </p:spPr>
      </p:pic>
      <p:pic>
        <p:nvPicPr>
          <p:cNvPr id="13" name="Picture 12">
            <a:extLst>
              <a:ext uri="{FF2B5EF4-FFF2-40B4-BE49-F238E27FC236}">
                <a16:creationId xmlns:a16="http://schemas.microsoft.com/office/drawing/2014/main" id="{D6CF1646-7C32-4207-6CA7-C73F86F8778E}"/>
              </a:ext>
            </a:extLst>
          </p:cNvPr>
          <p:cNvPicPr>
            <a:picLocks/>
          </p:cNvPicPr>
          <p:nvPr/>
        </p:nvPicPr>
        <p:blipFill>
          <a:blip r:embed="rId6"/>
          <a:stretch>
            <a:fillRect/>
          </a:stretch>
        </p:blipFill>
        <p:spPr>
          <a:xfrm>
            <a:off x="9601200" y="7543800"/>
            <a:ext cx="7315200" cy="4572000"/>
          </a:xfrm>
          <a:prstGeom prst="rect">
            <a:avLst/>
          </a:prstGeom>
        </p:spPr>
      </p:pic>
      <p:sp>
        <p:nvSpPr>
          <p:cNvPr id="15" name="TextBox 14">
            <a:extLst>
              <a:ext uri="{FF2B5EF4-FFF2-40B4-BE49-F238E27FC236}">
                <a16:creationId xmlns:a16="http://schemas.microsoft.com/office/drawing/2014/main" id="{007A89D9-766E-5A4E-5D96-10226F94DC7D}"/>
              </a:ext>
            </a:extLst>
          </p:cNvPr>
          <p:cNvSpPr txBox="1"/>
          <p:nvPr/>
        </p:nvSpPr>
        <p:spPr>
          <a:xfrm>
            <a:off x="1804831"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United States</a:t>
            </a:r>
          </a:p>
        </p:txBody>
      </p:sp>
      <p:sp>
        <p:nvSpPr>
          <p:cNvPr id="19" name="TextBox 18">
            <a:extLst>
              <a:ext uri="{FF2B5EF4-FFF2-40B4-BE49-F238E27FC236}">
                <a16:creationId xmlns:a16="http://schemas.microsoft.com/office/drawing/2014/main" id="{CEE11F35-0FB6-EE8D-0AE5-C41E6BA25C1A}"/>
              </a:ext>
            </a:extLst>
          </p:cNvPr>
          <p:cNvSpPr txBox="1"/>
          <p:nvPr/>
        </p:nvSpPr>
        <p:spPr>
          <a:xfrm>
            <a:off x="1796163"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China</a:t>
            </a:r>
          </a:p>
        </p:txBody>
      </p:sp>
      <p:sp>
        <p:nvSpPr>
          <p:cNvPr id="21" name="TextBox 20">
            <a:extLst>
              <a:ext uri="{FF2B5EF4-FFF2-40B4-BE49-F238E27FC236}">
                <a16:creationId xmlns:a16="http://schemas.microsoft.com/office/drawing/2014/main" id="{A71CB553-0B1F-AFAE-6256-9F95B8EDA056}"/>
              </a:ext>
            </a:extLst>
          </p:cNvPr>
          <p:cNvSpPr txBox="1"/>
          <p:nvPr/>
        </p:nvSpPr>
        <p:spPr>
          <a:xfrm>
            <a:off x="9609868"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India</a:t>
            </a:r>
          </a:p>
        </p:txBody>
      </p:sp>
      <p:sp>
        <p:nvSpPr>
          <p:cNvPr id="23" name="TextBox 22">
            <a:extLst>
              <a:ext uri="{FF2B5EF4-FFF2-40B4-BE49-F238E27FC236}">
                <a16:creationId xmlns:a16="http://schemas.microsoft.com/office/drawing/2014/main" id="{E75F32A6-1557-2495-CB62-36189E5977C6}"/>
              </a:ext>
            </a:extLst>
          </p:cNvPr>
          <p:cNvSpPr txBox="1"/>
          <p:nvPr/>
        </p:nvSpPr>
        <p:spPr>
          <a:xfrm>
            <a:off x="9601200"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Brazil</a:t>
            </a:r>
          </a:p>
        </p:txBody>
      </p:sp>
    </p:spTree>
    <p:extLst>
      <p:ext uri="{BB962C8B-B14F-4D97-AF65-F5344CB8AC3E}">
        <p14:creationId xmlns:p14="http://schemas.microsoft.com/office/powerpoint/2010/main" val="256941750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A3449-093F-F87F-169E-C299C6370A0F}"/>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A6B3747F-1060-9FBA-CFA2-D430BC29792C}"/>
              </a:ext>
            </a:extLst>
          </p:cNvPr>
          <p:cNvPicPr>
            <a:picLocks/>
          </p:cNvPicPr>
          <p:nvPr/>
        </p:nvPicPr>
        <p:blipFill>
          <a:blip r:embed="rId3"/>
          <a:stretch>
            <a:fillRect/>
          </a:stretch>
        </p:blipFill>
        <p:spPr>
          <a:xfrm>
            <a:off x="9601200" y="7543800"/>
            <a:ext cx="7315200" cy="4572000"/>
          </a:xfrm>
          <a:prstGeom prst="rect">
            <a:avLst/>
          </a:prstGeom>
        </p:spPr>
      </p:pic>
      <p:pic>
        <p:nvPicPr>
          <p:cNvPr id="12" name="Picture 11">
            <a:extLst>
              <a:ext uri="{FF2B5EF4-FFF2-40B4-BE49-F238E27FC236}">
                <a16:creationId xmlns:a16="http://schemas.microsoft.com/office/drawing/2014/main" id="{76164506-CA70-043C-865D-F7B98E94F470}"/>
              </a:ext>
            </a:extLst>
          </p:cNvPr>
          <p:cNvPicPr>
            <a:picLocks/>
          </p:cNvPicPr>
          <p:nvPr/>
        </p:nvPicPr>
        <p:blipFill>
          <a:blip r:embed="rId4"/>
          <a:stretch>
            <a:fillRect/>
          </a:stretch>
        </p:blipFill>
        <p:spPr>
          <a:xfrm>
            <a:off x="9601200" y="2743200"/>
            <a:ext cx="7315200" cy="4572000"/>
          </a:xfrm>
          <a:prstGeom prst="rect">
            <a:avLst/>
          </a:prstGeom>
        </p:spPr>
      </p:pic>
      <p:pic>
        <p:nvPicPr>
          <p:cNvPr id="7" name="Picture 6">
            <a:extLst>
              <a:ext uri="{FF2B5EF4-FFF2-40B4-BE49-F238E27FC236}">
                <a16:creationId xmlns:a16="http://schemas.microsoft.com/office/drawing/2014/main" id="{DDE4A6E5-0A86-60D5-9ED1-9E761FD20280}"/>
              </a:ext>
            </a:extLst>
          </p:cNvPr>
          <p:cNvPicPr>
            <a:picLocks/>
          </p:cNvPicPr>
          <p:nvPr/>
        </p:nvPicPr>
        <p:blipFill>
          <a:blip r:embed="rId5"/>
          <a:stretch>
            <a:fillRect/>
          </a:stretch>
        </p:blipFill>
        <p:spPr>
          <a:xfrm>
            <a:off x="1828800" y="7543800"/>
            <a:ext cx="7315200" cy="4572000"/>
          </a:xfrm>
          <a:prstGeom prst="rect">
            <a:avLst/>
          </a:prstGeom>
        </p:spPr>
      </p:pic>
      <p:pic>
        <p:nvPicPr>
          <p:cNvPr id="4" name="Picture 3">
            <a:extLst>
              <a:ext uri="{FF2B5EF4-FFF2-40B4-BE49-F238E27FC236}">
                <a16:creationId xmlns:a16="http://schemas.microsoft.com/office/drawing/2014/main" id="{1B08B07B-3600-194D-650B-2EDDC73350DF}"/>
              </a:ext>
            </a:extLst>
          </p:cNvPr>
          <p:cNvPicPr>
            <a:picLocks/>
          </p:cNvPicPr>
          <p:nvPr/>
        </p:nvPicPr>
        <p:blipFill>
          <a:blip r:embed="rId6"/>
          <a:stretch>
            <a:fillRect/>
          </a:stretch>
        </p:blipFill>
        <p:spPr>
          <a:xfrm>
            <a:off x="1828800" y="2743200"/>
            <a:ext cx="7315200" cy="4572000"/>
          </a:xfrm>
          <a:prstGeom prst="rect">
            <a:avLst/>
          </a:prstGeom>
        </p:spPr>
      </p:pic>
      <p:sp>
        <p:nvSpPr>
          <p:cNvPr id="2" name="Title 1">
            <a:extLst>
              <a:ext uri="{FF2B5EF4-FFF2-40B4-BE49-F238E27FC236}">
                <a16:creationId xmlns:a16="http://schemas.microsoft.com/office/drawing/2014/main" id="{B4A41A3C-9932-10D7-E9BF-0B27E74B47A5}"/>
              </a:ext>
            </a:extLst>
          </p:cNvPr>
          <p:cNvSpPr>
            <a:spLocks noGrp="1"/>
          </p:cNvSpPr>
          <p:nvPr>
            <p:ph type="title"/>
          </p:nvPr>
        </p:nvSpPr>
        <p:spPr/>
        <p:txBody>
          <a:bodyPr>
            <a:normAutofit/>
          </a:bodyPr>
          <a:lstStyle/>
          <a:p>
            <a:r>
              <a:rPr lang="en-US" dirty="0"/>
              <a:t>Total Trade - 2000</a:t>
            </a:r>
          </a:p>
        </p:txBody>
      </p:sp>
      <p:sp>
        <p:nvSpPr>
          <p:cNvPr id="8" name="TextBox 7">
            <a:extLst>
              <a:ext uri="{FF2B5EF4-FFF2-40B4-BE49-F238E27FC236}">
                <a16:creationId xmlns:a16="http://schemas.microsoft.com/office/drawing/2014/main" id="{AF7EDFC0-C69C-A0D6-3403-8447A4F60A56}"/>
              </a:ext>
            </a:extLst>
          </p:cNvPr>
          <p:cNvSpPr txBox="1"/>
          <p:nvPr/>
        </p:nvSpPr>
        <p:spPr>
          <a:xfrm>
            <a:off x="1804831" y="12527310"/>
            <a:ext cx="10393653"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IMF/World Bank/World Trade Organization</a:t>
            </a:r>
            <a:endParaRPr lang="en-US" b="1" i="1" dirty="0">
              <a:solidFill>
                <a:schemeClr val="tx1"/>
              </a:solidFill>
              <a:latin typeface="+mn-lt"/>
            </a:endParaRPr>
          </a:p>
        </p:txBody>
      </p:sp>
      <p:sp>
        <p:nvSpPr>
          <p:cNvPr id="15" name="TextBox 14">
            <a:extLst>
              <a:ext uri="{FF2B5EF4-FFF2-40B4-BE49-F238E27FC236}">
                <a16:creationId xmlns:a16="http://schemas.microsoft.com/office/drawing/2014/main" id="{94572F86-B271-641F-FBBA-E2DA3BE76444}"/>
              </a:ext>
            </a:extLst>
          </p:cNvPr>
          <p:cNvSpPr txBox="1"/>
          <p:nvPr/>
        </p:nvSpPr>
        <p:spPr>
          <a:xfrm>
            <a:off x="1804831"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United States</a:t>
            </a:r>
          </a:p>
        </p:txBody>
      </p:sp>
      <p:sp>
        <p:nvSpPr>
          <p:cNvPr id="19" name="TextBox 18">
            <a:extLst>
              <a:ext uri="{FF2B5EF4-FFF2-40B4-BE49-F238E27FC236}">
                <a16:creationId xmlns:a16="http://schemas.microsoft.com/office/drawing/2014/main" id="{B3BC97C9-9F44-7B21-387E-6C37727D0EFF}"/>
              </a:ext>
            </a:extLst>
          </p:cNvPr>
          <p:cNvSpPr txBox="1"/>
          <p:nvPr/>
        </p:nvSpPr>
        <p:spPr>
          <a:xfrm>
            <a:off x="1796163"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China</a:t>
            </a:r>
          </a:p>
        </p:txBody>
      </p:sp>
      <p:sp>
        <p:nvSpPr>
          <p:cNvPr id="21" name="TextBox 20">
            <a:extLst>
              <a:ext uri="{FF2B5EF4-FFF2-40B4-BE49-F238E27FC236}">
                <a16:creationId xmlns:a16="http://schemas.microsoft.com/office/drawing/2014/main" id="{77DEA715-963D-F6D3-F149-A04329FCB531}"/>
              </a:ext>
            </a:extLst>
          </p:cNvPr>
          <p:cNvSpPr txBox="1"/>
          <p:nvPr/>
        </p:nvSpPr>
        <p:spPr>
          <a:xfrm>
            <a:off x="9609868"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India</a:t>
            </a:r>
          </a:p>
        </p:txBody>
      </p:sp>
      <p:sp>
        <p:nvSpPr>
          <p:cNvPr id="23" name="TextBox 22">
            <a:extLst>
              <a:ext uri="{FF2B5EF4-FFF2-40B4-BE49-F238E27FC236}">
                <a16:creationId xmlns:a16="http://schemas.microsoft.com/office/drawing/2014/main" id="{A2FFFB79-16FE-EC1A-073A-3B2429BCE3AE}"/>
              </a:ext>
            </a:extLst>
          </p:cNvPr>
          <p:cNvSpPr txBox="1"/>
          <p:nvPr/>
        </p:nvSpPr>
        <p:spPr>
          <a:xfrm>
            <a:off x="9601200"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Brazil</a:t>
            </a:r>
          </a:p>
        </p:txBody>
      </p:sp>
    </p:spTree>
    <p:extLst>
      <p:ext uri="{BB962C8B-B14F-4D97-AF65-F5344CB8AC3E}">
        <p14:creationId xmlns:p14="http://schemas.microsoft.com/office/powerpoint/2010/main" val="161624220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12628-A8B1-9E58-BE1B-32B964379AFF}"/>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3AD6CBB9-ED5D-0A15-EEAC-87B6C8269631}"/>
              </a:ext>
            </a:extLst>
          </p:cNvPr>
          <p:cNvPicPr>
            <a:picLocks/>
          </p:cNvPicPr>
          <p:nvPr/>
        </p:nvPicPr>
        <p:blipFill>
          <a:blip r:embed="rId3"/>
          <a:stretch>
            <a:fillRect/>
          </a:stretch>
        </p:blipFill>
        <p:spPr>
          <a:xfrm>
            <a:off x="9601200" y="7543800"/>
            <a:ext cx="7315200" cy="4572000"/>
          </a:xfrm>
          <a:prstGeom prst="rect">
            <a:avLst/>
          </a:prstGeom>
        </p:spPr>
      </p:pic>
      <p:pic>
        <p:nvPicPr>
          <p:cNvPr id="11" name="Picture 10">
            <a:extLst>
              <a:ext uri="{FF2B5EF4-FFF2-40B4-BE49-F238E27FC236}">
                <a16:creationId xmlns:a16="http://schemas.microsoft.com/office/drawing/2014/main" id="{34D3A7F6-7DA6-77F1-5029-A69AD2845275}"/>
              </a:ext>
            </a:extLst>
          </p:cNvPr>
          <p:cNvPicPr>
            <a:picLocks/>
          </p:cNvPicPr>
          <p:nvPr/>
        </p:nvPicPr>
        <p:blipFill>
          <a:blip r:embed="rId4"/>
          <a:stretch>
            <a:fillRect/>
          </a:stretch>
        </p:blipFill>
        <p:spPr>
          <a:xfrm>
            <a:off x="9601200" y="2743200"/>
            <a:ext cx="7315200" cy="4572000"/>
          </a:xfrm>
          <a:prstGeom prst="rect">
            <a:avLst/>
          </a:prstGeom>
        </p:spPr>
      </p:pic>
      <p:pic>
        <p:nvPicPr>
          <p:cNvPr id="9" name="Picture 8">
            <a:extLst>
              <a:ext uri="{FF2B5EF4-FFF2-40B4-BE49-F238E27FC236}">
                <a16:creationId xmlns:a16="http://schemas.microsoft.com/office/drawing/2014/main" id="{37118F44-D539-F340-B9A2-BA8317861553}"/>
              </a:ext>
            </a:extLst>
          </p:cNvPr>
          <p:cNvPicPr>
            <a:picLocks/>
          </p:cNvPicPr>
          <p:nvPr/>
        </p:nvPicPr>
        <p:blipFill>
          <a:blip r:embed="rId5"/>
          <a:stretch>
            <a:fillRect/>
          </a:stretch>
        </p:blipFill>
        <p:spPr>
          <a:xfrm>
            <a:off x="1828800" y="7543800"/>
            <a:ext cx="7315200" cy="4572000"/>
          </a:xfrm>
          <a:prstGeom prst="rect">
            <a:avLst/>
          </a:prstGeom>
        </p:spPr>
      </p:pic>
      <p:pic>
        <p:nvPicPr>
          <p:cNvPr id="5" name="Picture 4">
            <a:extLst>
              <a:ext uri="{FF2B5EF4-FFF2-40B4-BE49-F238E27FC236}">
                <a16:creationId xmlns:a16="http://schemas.microsoft.com/office/drawing/2014/main" id="{E674653D-BD0E-3262-0A72-B818589E8C5C}"/>
              </a:ext>
            </a:extLst>
          </p:cNvPr>
          <p:cNvPicPr>
            <a:picLocks/>
          </p:cNvPicPr>
          <p:nvPr/>
        </p:nvPicPr>
        <p:blipFill>
          <a:blip r:embed="rId6"/>
          <a:stretch>
            <a:fillRect/>
          </a:stretch>
        </p:blipFill>
        <p:spPr>
          <a:xfrm>
            <a:off x="1828800" y="2743200"/>
            <a:ext cx="7315200" cy="4572000"/>
          </a:xfrm>
          <a:prstGeom prst="rect">
            <a:avLst/>
          </a:prstGeom>
        </p:spPr>
      </p:pic>
      <p:sp>
        <p:nvSpPr>
          <p:cNvPr id="2" name="Title 1">
            <a:extLst>
              <a:ext uri="{FF2B5EF4-FFF2-40B4-BE49-F238E27FC236}">
                <a16:creationId xmlns:a16="http://schemas.microsoft.com/office/drawing/2014/main" id="{CA4B1460-E1E0-8A3C-6E4F-D4A1B99A99C8}"/>
              </a:ext>
            </a:extLst>
          </p:cNvPr>
          <p:cNvSpPr>
            <a:spLocks noGrp="1"/>
          </p:cNvSpPr>
          <p:nvPr>
            <p:ph type="title"/>
          </p:nvPr>
        </p:nvSpPr>
        <p:spPr/>
        <p:txBody>
          <a:bodyPr>
            <a:normAutofit/>
          </a:bodyPr>
          <a:lstStyle/>
          <a:p>
            <a:r>
              <a:rPr lang="en-US" dirty="0"/>
              <a:t>Total Trade - 2010</a:t>
            </a:r>
          </a:p>
        </p:txBody>
      </p:sp>
      <p:sp>
        <p:nvSpPr>
          <p:cNvPr id="8" name="TextBox 7">
            <a:extLst>
              <a:ext uri="{FF2B5EF4-FFF2-40B4-BE49-F238E27FC236}">
                <a16:creationId xmlns:a16="http://schemas.microsoft.com/office/drawing/2014/main" id="{1DF468E5-C5F1-139F-7164-060140DF48A9}"/>
              </a:ext>
            </a:extLst>
          </p:cNvPr>
          <p:cNvSpPr txBox="1"/>
          <p:nvPr/>
        </p:nvSpPr>
        <p:spPr>
          <a:xfrm>
            <a:off x="1804831" y="12527310"/>
            <a:ext cx="10393653"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IMF/World Bank/World Trade Organization</a:t>
            </a:r>
            <a:endParaRPr lang="en-US" b="1" i="1" dirty="0">
              <a:solidFill>
                <a:schemeClr val="tx1"/>
              </a:solidFill>
              <a:latin typeface="+mn-lt"/>
            </a:endParaRPr>
          </a:p>
        </p:txBody>
      </p:sp>
      <p:sp>
        <p:nvSpPr>
          <p:cNvPr id="15" name="TextBox 14">
            <a:extLst>
              <a:ext uri="{FF2B5EF4-FFF2-40B4-BE49-F238E27FC236}">
                <a16:creationId xmlns:a16="http://schemas.microsoft.com/office/drawing/2014/main" id="{8D982836-6559-550E-A7F4-5AFA03EA1B51}"/>
              </a:ext>
            </a:extLst>
          </p:cNvPr>
          <p:cNvSpPr txBox="1"/>
          <p:nvPr/>
        </p:nvSpPr>
        <p:spPr>
          <a:xfrm>
            <a:off x="1804831"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United States</a:t>
            </a:r>
          </a:p>
        </p:txBody>
      </p:sp>
      <p:sp>
        <p:nvSpPr>
          <p:cNvPr id="19" name="TextBox 18">
            <a:extLst>
              <a:ext uri="{FF2B5EF4-FFF2-40B4-BE49-F238E27FC236}">
                <a16:creationId xmlns:a16="http://schemas.microsoft.com/office/drawing/2014/main" id="{E157D092-9F44-D2F2-7D0A-766CB56952B2}"/>
              </a:ext>
            </a:extLst>
          </p:cNvPr>
          <p:cNvSpPr txBox="1"/>
          <p:nvPr/>
        </p:nvSpPr>
        <p:spPr>
          <a:xfrm>
            <a:off x="1796163"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China</a:t>
            </a:r>
          </a:p>
        </p:txBody>
      </p:sp>
      <p:sp>
        <p:nvSpPr>
          <p:cNvPr id="21" name="TextBox 20">
            <a:extLst>
              <a:ext uri="{FF2B5EF4-FFF2-40B4-BE49-F238E27FC236}">
                <a16:creationId xmlns:a16="http://schemas.microsoft.com/office/drawing/2014/main" id="{0CAC64D4-9AD6-AE77-267D-462DC8C6E09B}"/>
              </a:ext>
            </a:extLst>
          </p:cNvPr>
          <p:cNvSpPr txBox="1"/>
          <p:nvPr/>
        </p:nvSpPr>
        <p:spPr>
          <a:xfrm>
            <a:off x="9609868"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India</a:t>
            </a:r>
          </a:p>
        </p:txBody>
      </p:sp>
      <p:sp>
        <p:nvSpPr>
          <p:cNvPr id="23" name="TextBox 22">
            <a:extLst>
              <a:ext uri="{FF2B5EF4-FFF2-40B4-BE49-F238E27FC236}">
                <a16:creationId xmlns:a16="http://schemas.microsoft.com/office/drawing/2014/main" id="{37F24455-5124-8674-5988-09519C1F7BBF}"/>
              </a:ext>
            </a:extLst>
          </p:cNvPr>
          <p:cNvSpPr txBox="1"/>
          <p:nvPr/>
        </p:nvSpPr>
        <p:spPr>
          <a:xfrm>
            <a:off x="9601200"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Brazil</a:t>
            </a:r>
          </a:p>
        </p:txBody>
      </p:sp>
    </p:spTree>
    <p:extLst>
      <p:ext uri="{BB962C8B-B14F-4D97-AF65-F5344CB8AC3E}">
        <p14:creationId xmlns:p14="http://schemas.microsoft.com/office/powerpoint/2010/main" val="58770096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5E52D-DB91-7981-9C60-207E0E1AD115}"/>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8E1984AC-C48D-237F-63BF-1748545B2D27}"/>
              </a:ext>
            </a:extLst>
          </p:cNvPr>
          <p:cNvPicPr>
            <a:picLocks/>
          </p:cNvPicPr>
          <p:nvPr/>
        </p:nvPicPr>
        <p:blipFill>
          <a:blip r:embed="rId3"/>
          <a:stretch>
            <a:fillRect/>
          </a:stretch>
        </p:blipFill>
        <p:spPr>
          <a:xfrm>
            <a:off x="9601200" y="7543800"/>
            <a:ext cx="7315200" cy="4572000"/>
          </a:xfrm>
          <a:prstGeom prst="rect">
            <a:avLst/>
          </a:prstGeom>
        </p:spPr>
      </p:pic>
      <p:pic>
        <p:nvPicPr>
          <p:cNvPr id="12" name="Picture 11">
            <a:extLst>
              <a:ext uri="{FF2B5EF4-FFF2-40B4-BE49-F238E27FC236}">
                <a16:creationId xmlns:a16="http://schemas.microsoft.com/office/drawing/2014/main" id="{54543E8D-36F5-B498-1B16-F4C37A212E25}"/>
              </a:ext>
            </a:extLst>
          </p:cNvPr>
          <p:cNvPicPr>
            <a:picLocks/>
          </p:cNvPicPr>
          <p:nvPr/>
        </p:nvPicPr>
        <p:blipFill>
          <a:blip r:embed="rId4"/>
          <a:stretch>
            <a:fillRect/>
          </a:stretch>
        </p:blipFill>
        <p:spPr>
          <a:xfrm>
            <a:off x="9601200" y="2743200"/>
            <a:ext cx="7315200" cy="4572000"/>
          </a:xfrm>
          <a:prstGeom prst="rect">
            <a:avLst/>
          </a:prstGeom>
        </p:spPr>
      </p:pic>
      <p:pic>
        <p:nvPicPr>
          <p:cNvPr id="7" name="Picture 6">
            <a:extLst>
              <a:ext uri="{FF2B5EF4-FFF2-40B4-BE49-F238E27FC236}">
                <a16:creationId xmlns:a16="http://schemas.microsoft.com/office/drawing/2014/main" id="{2C742D71-04D5-752E-EC60-B2521BC284A0}"/>
              </a:ext>
            </a:extLst>
          </p:cNvPr>
          <p:cNvPicPr>
            <a:picLocks/>
          </p:cNvPicPr>
          <p:nvPr/>
        </p:nvPicPr>
        <p:blipFill>
          <a:blip r:embed="rId5"/>
          <a:stretch>
            <a:fillRect/>
          </a:stretch>
        </p:blipFill>
        <p:spPr>
          <a:xfrm>
            <a:off x="1828800" y="7543800"/>
            <a:ext cx="7315200" cy="4572000"/>
          </a:xfrm>
          <a:prstGeom prst="rect">
            <a:avLst/>
          </a:prstGeom>
        </p:spPr>
      </p:pic>
      <p:pic>
        <p:nvPicPr>
          <p:cNvPr id="4" name="Picture 3">
            <a:extLst>
              <a:ext uri="{FF2B5EF4-FFF2-40B4-BE49-F238E27FC236}">
                <a16:creationId xmlns:a16="http://schemas.microsoft.com/office/drawing/2014/main" id="{E381DEC9-91EA-E218-83D1-7192600991A3}"/>
              </a:ext>
            </a:extLst>
          </p:cNvPr>
          <p:cNvPicPr>
            <a:picLocks/>
          </p:cNvPicPr>
          <p:nvPr/>
        </p:nvPicPr>
        <p:blipFill>
          <a:blip r:embed="rId6"/>
          <a:stretch>
            <a:fillRect/>
          </a:stretch>
        </p:blipFill>
        <p:spPr>
          <a:xfrm>
            <a:off x="1828800" y="2743200"/>
            <a:ext cx="7315200" cy="4572000"/>
          </a:xfrm>
          <a:prstGeom prst="rect">
            <a:avLst/>
          </a:prstGeom>
        </p:spPr>
      </p:pic>
      <p:sp>
        <p:nvSpPr>
          <p:cNvPr id="2" name="Title 1">
            <a:extLst>
              <a:ext uri="{FF2B5EF4-FFF2-40B4-BE49-F238E27FC236}">
                <a16:creationId xmlns:a16="http://schemas.microsoft.com/office/drawing/2014/main" id="{119DC9FA-73FC-4DA7-44D0-441686CE958D}"/>
              </a:ext>
            </a:extLst>
          </p:cNvPr>
          <p:cNvSpPr>
            <a:spLocks noGrp="1"/>
          </p:cNvSpPr>
          <p:nvPr>
            <p:ph type="title"/>
          </p:nvPr>
        </p:nvSpPr>
        <p:spPr/>
        <p:txBody>
          <a:bodyPr>
            <a:normAutofit/>
          </a:bodyPr>
          <a:lstStyle/>
          <a:p>
            <a:r>
              <a:rPr lang="en-US" dirty="0"/>
              <a:t>Total Trade – 2020</a:t>
            </a:r>
          </a:p>
        </p:txBody>
      </p:sp>
      <p:sp>
        <p:nvSpPr>
          <p:cNvPr id="8" name="TextBox 7">
            <a:extLst>
              <a:ext uri="{FF2B5EF4-FFF2-40B4-BE49-F238E27FC236}">
                <a16:creationId xmlns:a16="http://schemas.microsoft.com/office/drawing/2014/main" id="{D732BC2F-5E39-91F4-0422-DFE88AA7770B}"/>
              </a:ext>
            </a:extLst>
          </p:cNvPr>
          <p:cNvSpPr txBox="1"/>
          <p:nvPr/>
        </p:nvSpPr>
        <p:spPr>
          <a:xfrm>
            <a:off x="1804831" y="12527310"/>
            <a:ext cx="10393653"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IMF/World Bank/World Trade Organization</a:t>
            </a:r>
            <a:endParaRPr lang="en-US" b="1" i="1" dirty="0">
              <a:solidFill>
                <a:schemeClr val="tx1"/>
              </a:solidFill>
              <a:latin typeface="+mn-lt"/>
            </a:endParaRPr>
          </a:p>
        </p:txBody>
      </p:sp>
      <p:sp>
        <p:nvSpPr>
          <p:cNvPr id="15" name="TextBox 14">
            <a:extLst>
              <a:ext uri="{FF2B5EF4-FFF2-40B4-BE49-F238E27FC236}">
                <a16:creationId xmlns:a16="http://schemas.microsoft.com/office/drawing/2014/main" id="{9528B8E0-5B74-8AAB-0C62-4E1C59F3DD9F}"/>
              </a:ext>
            </a:extLst>
          </p:cNvPr>
          <p:cNvSpPr txBox="1"/>
          <p:nvPr/>
        </p:nvSpPr>
        <p:spPr>
          <a:xfrm>
            <a:off x="1804831"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United States</a:t>
            </a:r>
          </a:p>
        </p:txBody>
      </p:sp>
      <p:sp>
        <p:nvSpPr>
          <p:cNvPr id="19" name="TextBox 18">
            <a:extLst>
              <a:ext uri="{FF2B5EF4-FFF2-40B4-BE49-F238E27FC236}">
                <a16:creationId xmlns:a16="http://schemas.microsoft.com/office/drawing/2014/main" id="{E9D92FA7-225F-B057-A290-10D931E0537F}"/>
              </a:ext>
            </a:extLst>
          </p:cNvPr>
          <p:cNvSpPr txBox="1"/>
          <p:nvPr/>
        </p:nvSpPr>
        <p:spPr>
          <a:xfrm>
            <a:off x="1796163"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China</a:t>
            </a:r>
          </a:p>
        </p:txBody>
      </p:sp>
      <p:sp>
        <p:nvSpPr>
          <p:cNvPr id="21" name="TextBox 20">
            <a:extLst>
              <a:ext uri="{FF2B5EF4-FFF2-40B4-BE49-F238E27FC236}">
                <a16:creationId xmlns:a16="http://schemas.microsoft.com/office/drawing/2014/main" id="{8DA215C8-A146-0A64-8CEB-1D6A0E463C74}"/>
              </a:ext>
            </a:extLst>
          </p:cNvPr>
          <p:cNvSpPr txBox="1"/>
          <p:nvPr/>
        </p:nvSpPr>
        <p:spPr>
          <a:xfrm>
            <a:off x="9609868"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India</a:t>
            </a:r>
          </a:p>
        </p:txBody>
      </p:sp>
      <p:sp>
        <p:nvSpPr>
          <p:cNvPr id="23" name="TextBox 22">
            <a:extLst>
              <a:ext uri="{FF2B5EF4-FFF2-40B4-BE49-F238E27FC236}">
                <a16:creationId xmlns:a16="http://schemas.microsoft.com/office/drawing/2014/main" id="{8BCCDF94-EAAC-FBEC-A980-8EA45285A4B5}"/>
              </a:ext>
            </a:extLst>
          </p:cNvPr>
          <p:cNvSpPr txBox="1"/>
          <p:nvPr/>
        </p:nvSpPr>
        <p:spPr>
          <a:xfrm>
            <a:off x="9601200"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Brazil</a:t>
            </a:r>
          </a:p>
        </p:txBody>
      </p:sp>
    </p:spTree>
    <p:extLst>
      <p:ext uri="{BB962C8B-B14F-4D97-AF65-F5344CB8AC3E}">
        <p14:creationId xmlns:p14="http://schemas.microsoft.com/office/powerpoint/2010/main" val="41184043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2C1B7-2FF1-D469-8FDE-2D0079ADA26E}"/>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29BFEE31-C783-F472-D062-45878B92079A}"/>
              </a:ext>
            </a:extLst>
          </p:cNvPr>
          <p:cNvPicPr>
            <a:picLocks/>
          </p:cNvPicPr>
          <p:nvPr/>
        </p:nvPicPr>
        <p:blipFill>
          <a:blip r:embed="rId3"/>
          <a:stretch>
            <a:fillRect/>
          </a:stretch>
        </p:blipFill>
        <p:spPr>
          <a:xfrm>
            <a:off x="9601200" y="2743200"/>
            <a:ext cx="7315200" cy="4572000"/>
          </a:xfrm>
          <a:prstGeom prst="rect">
            <a:avLst/>
          </a:prstGeom>
        </p:spPr>
      </p:pic>
      <p:pic>
        <p:nvPicPr>
          <p:cNvPr id="11" name="Picture 10">
            <a:extLst>
              <a:ext uri="{FF2B5EF4-FFF2-40B4-BE49-F238E27FC236}">
                <a16:creationId xmlns:a16="http://schemas.microsoft.com/office/drawing/2014/main" id="{F7EF5A3D-9C97-48DF-E1CF-DB576DF46E05}"/>
              </a:ext>
            </a:extLst>
          </p:cNvPr>
          <p:cNvPicPr>
            <a:picLocks/>
          </p:cNvPicPr>
          <p:nvPr/>
        </p:nvPicPr>
        <p:blipFill>
          <a:blip r:embed="rId4"/>
          <a:stretch>
            <a:fillRect/>
          </a:stretch>
        </p:blipFill>
        <p:spPr>
          <a:xfrm>
            <a:off x="1828800" y="7543800"/>
            <a:ext cx="7315200" cy="4572000"/>
          </a:xfrm>
          <a:prstGeom prst="rect">
            <a:avLst/>
          </a:prstGeom>
        </p:spPr>
      </p:pic>
      <p:pic>
        <p:nvPicPr>
          <p:cNvPr id="5" name="Picture 4">
            <a:extLst>
              <a:ext uri="{FF2B5EF4-FFF2-40B4-BE49-F238E27FC236}">
                <a16:creationId xmlns:a16="http://schemas.microsoft.com/office/drawing/2014/main" id="{9B9E097C-3415-BA21-E82C-C2ADDBE9F289}"/>
              </a:ext>
            </a:extLst>
          </p:cNvPr>
          <p:cNvPicPr>
            <a:picLocks/>
          </p:cNvPicPr>
          <p:nvPr/>
        </p:nvPicPr>
        <p:blipFill>
          <a:blip r:embed="rId5"/>
          <a:stretch>
            <a:fillRect/>
          </a:stretch>
        </p:blipFill>
        <p:spPr>
          <a:xfrm>
            <a:off x="1828800" y="2743200"/>
            <a:ext cx="7315200" cy="4572000"/>
          </a:xfrm>
          <a:prstGeom prst="rect">
            <a:avLst/>
          </a:prstGeom>
        </p:spPr>
      </p:pic>
      <p:sp>
        <p:nvSpPr>
          <p:cNvPr id="2" name="Title 1">
            <a:extLst>
              <a:ext uri="{FF2B5EF4-FFF2-40B4-BE49-F238E27FC236}">
                <a16:creationId xmlns:a16="http://schemas.microsoft.com/office/drawing/2014/main" id="{CC4B3F8E-AD99-4905-9123-BC0DC5C53B52}"/>
              </a:ext>
            </a:extLst>
          </p:cNvPr>
          <p:cNvSpPr>
            <a:spLocks noGrp="1"/>
          </p:cNvSpPr>
          <p:nvPr>
            <p:ph type="title"/>
          </p:nvPr>
        </p:nvSpPr>
        <p:spPr/>
        <p:txBody>
          <a:bodyPr>
            <a:normAutofit/>
          </a:bodyPr>
          <a:lstStyle/>
          <a:p>
            <a:r>
              <a:rPr lang="en-US" dirty="0"/>
              <a:t>Total Trade – 2025</a:t>
            </a:r>
          </a:p>
        </p:txBody>
      </p:sp>
      <p:sp>
        <p:nvSpPr>
          <p:cNvPr id="8" name="TextBox 7">
            <a:extLst>
              <a:ext uri="{FF2B5EF4-FFF2-40B4-BE49-F238E27FC236}">
                <a16:creationId xmlns:a16="http://schemas.microsoft.com/office/drawing/2014/main" id="{C8719B60-8A2F-473A-6E78-E6BC6EA7F925}"/>
              </a:ext>
            </a:extLst>
          </p:cNvPr>
          <p:cNvSpPr txBox="1"/>
          <p:nvPr/>
        </p:nvSpPr>
        <p:spPr>
          <a:xfrm>
            <a:off x="1804831" y="12527310"/>
            <a:ext cx="10393653"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IMF/World Bank/World Trade Organization</a:t>
            </a:r>
            <a:endParaRPr lang="en-US" b="1" i="1" dirty="0">
              <a:solidFill>
                <a:schemeClr val="tx1"/>
              </a:solidFill>
              <a:latin typeface="+mn-lt"/>
            </a:endParaRPr>
          </a:p>
        </p:txBody>
      </p:sp>
      <p:sp>
        <p:nvSpPr>
          <p:cNvPr id="15" name="TextBox 14">
            <a:extLst>
              <a:ext uri="{FF2B5EF4-FFF2-40B4-BE49-F238E27FC236}">
                <a16:creationId xmlns:a16="http://schemas.microsoft.com/office/drawing/2014/main" id="{AD471C87-6D9E-E730-2502-2A0528CD83A7}"/>
              </a:ext>
            </a:extLst>
          </p:cNvPr>
          <p:cNvSpPr txBox="1"/>
          <p:nvPr/>
        </p:nvSpPr>
        <p:spPr>
          <a:xfrm>
            <a:off x="1804831"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United States</a:t>
            </a:r>
          </a:p>
        </p:txBody>
      </p:sp>
      <p:sp>
        <p:nvSpPr>
          <p:cNvPr id="19" name="TextBox 18">
            <a:extLst>
              <a:ext uri="{FF2B5EF4-FFF2-40B4-BE49-F238E27FC236}">
                <a16:creationId xmlns:a16="http://schemas.microsoft.com/office/drawing/2014/main" id="{07427A4B-A4CB-C7F5-0D55-3CED542CE0EE}"/>
              </a:ext>
            </a:extLst>
          </p:cNvPr>
          <p:cNvSpPr txBox="1"/>
          <p:nvPr/>
        </p:nvSpPr>
        <p:spPr>
          <a:xfrm>
            <a:off x="1796163"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China</a:t>
            </a:r>
          </a:p>
        </p:txBody>
      </p:sp>
      <p:sp>
        <p:nvSpPr>
          <p:cNvPr id="21" name="TextBox 20">
            <a:extLst>
              <a:ext uri="{FF2B5EF4-FFF2-40B4-BE49-F238E27FC236}">
                <a16:creationId xmlns:a16="http://schemas.microsoft.com/office/drawing/2014/main" id="{B00B5987-23F2-CA2A-27FD-BD431BFA0908}"/>
              </a:ext>
            </a:extLst>
          </p:cNvPr>
          <p:cNvSpPr txBox="1"/>
          <p:nvPr/>
        </p:nvSpPr>
        <p:spPr>
          <a:xfrm>
            <a:off x="9609868" y="2743199"/>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India</a:t>
            </a:r>
          </a:p>
        </p:txBody>
      </p:sp>
      <p:sp>
        <p:nvSpPr>
          <p:cNvPr id="23" name="TextBox 22">
            <a:extLst>
              <a:ext uri="{FF2B5EF4-FFF2-40B4-BE49-F238E27FC236}">
                <a16:creationId xmlns:a16="http://schemas.microsoft.com/office/drawing/2014/main" id="{BE056022-B936-8B05-8884-1262B0293449}"/>
              </a:ext>
            </a:extLst>
          </p:cNvPr>
          <p:cNvSpPr txBox="1"/>
          <p:nvPr/>
        </p:nvSpPr>
        <p:spPr>
          <a:xfrm>
            <a:off x="9601200" y="7543800"/>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Brazil</a:t>
            </a:r>
          </a:p>
        </p:txBody>
      </p:sp>
      <p:pic>
        <p:nvPicPr>
          <p:cNvPr id="18" name="Picture 17">
            <a:extLst>
              <a:ext uri="{FF2B5EF4-FFF2-40B4-BE49-F238E27FC236}">
                <a16:creationId xmlns:a16="http://schemas.microsoft.com/office/drawing/2014/main" id="{E59004EE-3C56-4318-10FB-EDC5D92C4088}"/>
              </a:ext>
            </a:extLst>
          </p:cNvPr>
          <p:cNvPicPr>
            <a:picLocks/>
          </p:cNvPicPr>
          <p:nvPr/>
        </p:nvPicPr>
        <p:blipFill>
          <a:blip r:embed="rId6"/>
          <a:stretch>
            <a:fillRect/>
          </a:stretch>
        </p:blipFill>
        <p:spPr>
          <a:xfrm>
            <a:off x="9601200" y="7543800"/>
            <a:ext cx="7315200" cy="4572000"/>
          </a:xfrm>
          <a:prstGeom prst="rect">
            <a:avLst/>
          </a:prstGeom>
        </p:spPr>
      </p:pic>
    </p:spTree>
    <p:extLst>
      <p:ext uri="{BB962C8B-B14F-4D97-AF65-F5344CB8AC3E}">
        <p14:creationId xmlns:p14="http://schemas.microsoft.com/office/powerpoint/2010/main" val="269317172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2E159-16ED-F6D1-B8B2-C6FC530C94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0BB61-F266-794B-EC62-DAF1AA078326}"/>
              </a:ext>
            </a:extLst>
          </p:cNvPr>
          <p:cNvSpPr>
            <a:spLocks noGrp="1"/>
          </p:cNvSpPr>
          <p:nvPr>
            <p:ph type="title"/>
          </p:nvPr>
        </p:nvSpPr>
        <p:spPr>
          <a:xfrm>
            <a:off x="1804831" y="1004024"/>
            <a:ext cx="15936414" cy="1190627"/>
          </a:xfrm>
        </p:spPr>
        <p:txBody>
          <a:bodyPr>
            <a:normAutofit/>
          </a:bodyPr>
          <a:lstStyle/>
          <a:p>
            <a:r>
              <a:rPr lang="en-US" dirty="0"/>
              <a:t>Chinese Imports </a:t>
            </a:r>
            <a:r>
              <a:rPr lang="en-US" sz="3600" dirty="0"/>
              <a:t>(% of total U.S. imports)</a:t>
            </a:r>
          </a:p>
        </p:txBody>
      </p:sp>
      <p:sp>
        <p:nvSpPr>
          <p:cNvPr id="8" name="TextBox 7">
            <a:extLst>
              <a:ext uri="{FF2B5EF4-FFF2-40B4-BE49-F238E27FC236}">
                <a16:creationId xmlns:a16="http://schemas.microsoft.com/office/drawing/2014/main" id="{D6AFC859-8087-7AD6-3D73-76AC2D9F881C}"/>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4" name="Picture 3">
            <a:extLst>
              <a:ext uri="{FF2B5EF4-FFF2-40B4-BE49-F238E27FC236}">
                <a16:creationId xmlns:a16="http://schemas.microsoft.com/office/drawing/2014/main" id="{3F82D991-75FA-BD0A-AD1A-D461D9670506}"/>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349005201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FA527-8C74-4E2E-1FBA-E0738EEC70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1BA3C1-C0F7-CE6E-5ED8-C7FC2B685DA2}"/>
              </a:ext>
            </a:extLst>
          </p:cNvPr>
          <p:cNvSpPr>
            <a:spLocks noGrp="1"/>
          </p:cNvSpPr>
          <p:nvPr>
            <p:ph type="title"/>
          </p:nvPr>
        </p:nvSpPr>
        <p:spPr>
          <a:xfrm>
            <a:off x="1804831" y="1004024"/>
            <a:ext cx="15936414" cy="1190627"/>
          </a:xfrm>
        </p:spPr>
        <p:txBody>
          <a:bodyPr>
            <a:normAutofit/>
          </a:bodyPr>
          <a:lstStyle/>
          <a:p>
            <a:r>
              <a:rPr lang="en-US" dirty="0"/>
              <a:t>Approximate Effective Tariff Rate</a:t>
            </a:r>
            <a:endParaRPr lang="en-US" sz="3600" dirty="0"/>
          </a:p>
        </p:txBody>
      </p:sp>
      <p:sp>
        <p:nvSpPr>
          <p:cNvPr id="8" name="TextBox 7">
            <a:extLst>
              <a:ext uri="{FF2B5EF4-FFF2-40B4-BE49-F238E27FC236}">
                <a16:creationId xmlns:a16="http://schemas.microsoft.com/office/drawing/2014/main" id="{C2BD16CD-ACB4-BF63-1631-67F88F0561CA}"/>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4" name="Picture 3">
            <a:extLst>
              <a:ext uri="{FF2B5EF4-FFF2-40B4-BE49-F238E27FC236}">
                <a16:creationId xmlns:a16="http://schemas.microsoft.com/office/drawing/2014/main" id="{948A996E-BC8C-39DA-806E-5339172BE65D}"/>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105895986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FA527-8C74-4E2E-1FBA-E0738EEC70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1BA3C1-C0F7-CE6E-5ED8-C7FC2B685DA2}"/>
              </a:ext>
            </a:extLst>
          </p:cNvPr>
          <p:cNvSpPr>
            <a:spLocks noGrp="1"/>
          </p:cNvSpPr>
          <p:nvPr>
            <p:ph type="title"/>
          </p:nvPr>
        </p:nvSpPr>
        <p:spPr>
          <a:xfrm>
            <a:off x="1804831" y="1004024"/>
            <a:ext cx="15936414" cy="1190627"/>
          </a:xfrm>
        </p:spPr>
        <p:txBody>
          <a:bodyPr>
            <a:normAutofit/>
          </a:bodyPr>
          <a:lstStyle/>
          <a:p>
            <a:r>
              <a:rPr lang="en-US" dirty="0"/>
              <a:t>Geopolitical News Article Count</a:t>
            </a:r>
            <a:endParaRPr lang="en-US" sz="3600" dirty="0"/>
          </a:p>
        </p:txBody>
      </p:sp>
      <p:sp>
        <p:nvSpPr>
          <p:cNvPr id="8" name="TextBox 7">
            <a:extLst>
              <a:ext uri="{FF2B5EF4-FFF2-40B4-BE49-F238E27FC236}">
                <a16:creationId xmlns:a16="http://schemas.microsoft.com/office/drawing/2014/main" id="{C2BD16CD-ACB4-BF63-1631-67F88F0561CA}"/>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871C6B0E-195E-05A5-9EDD-43B594C54F21}"/>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375739249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lstStyle/>
          <a:p>
            <a:r>
              <a:rPr lang="en-US" dirty="0"/>
              <a:t>A New Investment Era</a:t>
            </a:r>
          </a:p>
        </p:txBody>
      </p:sp>
      <p:sp>
        <p:nvSpPr>
          <p:cNvPr id="3" name="Text Placeholder 2">
            <a:extLst>
              <a:ext uri="{FF2B5EF4-FFF2-40B4-BE49-F238E27FC236}">
                <a16:creationId xmlns:a16="http://schemas.microsoft.com/office/drawing/2014/main" id="{28512F73-A3F7-4310-B3A1-2D30FACC7AD8}"/>
              </a:ext>
            </a:extLst>
          </p:cNvPr>
          <p:cNvSpPr>
            <a:spLocks noGrp="1"/>
          </p:cNvSpPr>
          <p:nvPr>
            <p:ph type="body" sz="quarter" idx="10"/>
          </p:nvPr>
        </p:nvSpPr>
        <p:spPr>
          <a:xfrm>
            <a:off x="1828800" y="2743200"/>
            <a:ext cx="14565313" cy="8678930"/>
          </a:xfrm>
        </p:spPr>
        <p:txBody>
          <a:bodyPr/>
          <a:lstStyle/>
          <a:p>
            <a:r>
              <a:rPr lang="en-US" dirty="0"/>
              <a:t>The End of an Era</a:t>
            </a:r>
          </a:p>
          <a:p>
            <a:r>
              <a:rPr lang="en-US" dirty="0"/>
              <a:t>Global Fragmentation</a:t>
            </a:r>
          </a:p>
          <a:p>
            <a:r>
              <a:rPr lang="en-US" dirty="0"/>
              <a:t>The Role of AI</a:t>
            </a:r>
          </a:p>
          <a:p>
            <a:r>
              <a:rPr lang="en-US" dirty="0"/>
              <a:t>Demographic Challenge</a:t>
            </a:r>
          </a:p>
          <a:p>
            <a:r>
              <a:rPr lang="en-US" dirty="0"/>
              <a:t>Debt Dynamics</a:t>
            </a:r>
          </a:p>
          <a:p>
            <a:r>
              <a:rPr lang="en-US" dirty="0"/>
              <a:t>Capital Markets Outlook</a:t>
            </a:r>
          </a:p>
        </p:txBody>
      </p:sp>
    </p:spTree>
    <p:extLst>
      <p:ext uri="{BB962C8B-B14F-4D97-AF65-F5344CB8AC3E}">
        <p14:creationId xmlns:p14="http://schemas.microsoft.com/office/powerpoint/2010/main" val="315577694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A641F-765B-543A-3019-7170E7942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F71C0-87FB-B60E-D2CC-BEBF44B862D5}"/>
              </a:ext>
            </a:extLst>
          </p:cNvPr>
          <p:cNvSpPr>
            <a:spLocks noGrp="1"/>
          </p:cNvSpPr>
          <p:nvPr>
            <p:ph type="title"/>
          </p:nvPr>
        </p:nvSpPr>
        <p:spPr>
          <a:xfrm>
            <a:off x="1804831" y="1004024"/>
            <a:ext cx="15936414" cy="1190627"/>
          </a:xfrm>
        </p:spPr>
        <p:txBody>
          <a:bodyPr>
            <a:normAutofit/>
          </a:bodyPr>
          <a:lstStyle/>
          <a:p>
            <a:r>
              <a:rPr lang="en-US" dirty="0"/>
              <a:t>Geopolitical Threats</a:t>
            </a:r>
            <a:endParaRPr lang="en-US" sz="3600" dirty="0"/>
          </a:p>
        </p:txBody>
      </p:sp>
      <p:sp>
        <p:nvSpPr>
          <p:cNvPr id="8" name="TextBox 7">
            <a:extLst>
              <a:ext uri="{FF2B5EF4-FFF2-40B4-BE49-F238E27FC236}">
                <a16:creationId xmlns:a16="http://schemas.microsoft.com/office/drawing/2014/main" id="{9F94BD49-1878-7B10-B1A7-78879FB36412}"/>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C79DE1F9-119E-5D1A-8684-2BFBBC08415E}"/>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125492723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2EA32-B5C9-2017-8E01-F6723061E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E6F03-5386-CFA2-157E-8AAF5168152A}"/>
              </a:ext>
            </a:extLst>
          </p:cNvPr>
          <p:cNvSpPr>
            <a:spLocks noGrp="1"/>
          </p:cNvSpPr>
          <p:nvPr>
            <p:ph type="title"/>
          </p:nvPr>
        </p:nvSpPr>
        <p:spPr>
          <a:xfrm>
            <a:off x="1804831" y="1004024"/>
            <a:ext cx="15936414" cy="1190627"/>
          </a:xfrm>
        </p:spPr>
        <p:txBody>
          <a:bodyPr>
            <a:normAutofit/>
          </a:bodyPr>
          <a:lstStyle/>
          <a:p>
            <a:r>
              <a:rPr lang="en-US" dirty="0"/>
              <a:t>Geopolitical Acts</a:t>
            </a:r>
            <a:endParaRPr lang="en-US" sz="3600" dirty="0"/>
          </a:p>
        </p:txBody>
      </p:sp>
      <p:sp>
        <p:nvSpPr>
          <p:cNvPr id="8" name="TextBox 7">
            <a:extLst>
              <a:ext uri="{FF2B5EF4-FFF2-40B4-BE49-F238E27FC236}">
                <a16:creationId xmlns:a16="http://schemas.microsoft.com/office/drawing/2014/main" id="{7B75FCD2-4CBB-FF5C-D5B9-7F674486DD92}"/>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4" name="Picture 3">
            <a:extLst>
              <a:ext uri="{FF2B5EF4-FFF2-40B4-BE49-F238E27FC236}">
                <a16:creationId xmlns:a16="http://schemas.microsoft.com/office/drawing/2014/main" id="{F5972AF5-5337-EFEC-DCB0-FF5573116351}"/>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157455378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B2F68-B987-1B4C-CCE4-73261C042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1ABA9-A09B-83DA-F026-FEE0F2C10160}"/>
              </a:ext>
            </a:extLst>
          </p:cNvPr>
          <p:cNvSpPr>
            <a:spLocks noGrp="1"/>
          </p:cNvSpPr>
          <p:nvPr>
            <p:ph type="title"/>
          </p:nvPr>
        </p:nvSpPr>
        <p:spPr/>
        <p:txBody>
          <a:bodyPr>
            <a:normAutofit fontScale="90000"/>
          </a:bodyPr>
          <a:lstStyle/>
          <a:p>
            <a:r>
              <a:rPr lang="en-US" dirty="0"/>
              <a:t>Total Tanker Vessel Crossings – Strait of Hormuz</a:t>
            </a:r>
          </a:p>
        </p:txBody>
      </p:sp>
      <p:sp>
        <p:nvSpPr>
          <p:cNvPr id="8" name="TextBox 7">
            <a:extLst>
              <a:ext uri="{FF2B5EF4-FFF2-40B4-BE49-F238E27FC236}">
                <a16:creationId xmlns:a16="http://schemas.microsoft.com/office/drawing/2014/main" id="{71566A80-D5B1-3558-71B1-857AA0E833D8}"/>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9CC9C95F-AB1B-9E4C-AAAF-446F2074332A}"/>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331852177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BCD09-4A32-A509-E83D-8F0820E649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74D883-03A5-DE2C-2A41-EF6CD53D44C8}"/>
              </a:ext>
            </a:extLst>
          </p:cNvPr>
          <p:cNvSpPr>
            <a:spLocks noGrp="1"/>
          </p:cNvSpPr>
          <p:nvPr>
            <p:ph type="title"/>
          </p:nvPr>
        </p:nvSpPr>
        <p:spPr/>
        <p:txBody>
          <a:bodyPr>
            <a:normAutofit/>
          </a:bodyPr>
          <a:lstStyle/>
          <a:p>
            <a:r>
              <a:rPr lang="en-US" dirty="0"/>
              <a:t>Supply Chain Pressure</a:t>
            </a:r>
          </a:p>
        </p:txBody>
      </p:sp>
      <p:sp>
        <p:nvSpPr>
          <p:cNvPr id="8" name="TextBox 7">
            <a:extLst>
              <a:ext uri="{FF2B5EF4-FFF2-40B4-BE49-F238E27FC236}">
                <a16:creationId xmlns:a16="http://schemas.microsoft.com/office/drawing/2014/main" id="{C4DA900E-9B52-8F63-DA00-A594EA057CA0}"/>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4" name="Picture 3">
            <a:extLst>
              <a:ext uri="{FF2B5EF4-FFF2-40B4-BE49-F238E27FC236}">
                <a16:creationId xmlns:a16="http://schemas.microsoft.com/office/drawing/2014/main" id="{FDD775C9-927D-7C73-FD38-0028BEDD22C9}"/>
              </a:ext>
            </a:extLst>
          </p:cNvPr>
          <p:cNvPicPr>
            <a:picLocks/>
          </p:cNvPicPr>
          <p:nvPr/>
        </p:nvPicPr>
        <p:blipFill>
          <a:blip r:embed="rId3"/>
          <a:stretch>
            <a:fillRect/>
          </a:stretch>
        </p:blipFill>
        <p:spPr>
          <a:xfrm>
            <a:off x="1828799" y="2743200"/>
            <a:ext cx="15087600" cy="9601200"/>
          </a:xfrm>
          <a:prstGeom prst="rect">
            <a:avLst/>
          </a:prstGeom>
        </p:spPr>
      </p:pic>
    </p:spTree>
    <p:extLst>
      <p:ext uri="{BB962C8B-B14F-4D97-AF65-F5344CB8AC3E}">
        <p14:creationId xmlns:p14="http://schemas.microsoft.com/office/powerpoint/2010/main" val="62974122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98B23-EB89-78DE-2465-E919AD8399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F6746-82B0-8813-4355-94A562087876}"/>
              </a:ext>
            </a:extLst>
          </p:cNvPr>
          <p:cNvSpPr>
            <a:spLocks noGrp="1"/>
          </p:cNvSpPr>
          <p:nvPr>
            <p:ph type="title"/>
          </p:nvPr>
        </p:nvSpPr>
        <p:spPr/>
        <p:txBody>
          <a:bodyPr>
            <a:normAutofit/>
          </a:bodyPr>
          <a:lstStyle/>
          <a:p>
            <a:r>
              <a:rPr lang="en-US" dirty="0"/>
              <a:t>WTI Crude Oil Price</a:t>
            </a:r>
          </a:p>
        </p:txBody>
      </p:sp>
      <p:sp>
        <p:nvSpPr>
          <p:cNvPr id="8" name="TextBox 7">
            <a:extLst>
              <a:ext uri="{FF2B5EF4-FFF2-40B4-BE49-F238E27FC236}">
                <a16:creationId xmlns:a16="http://schemas.microsoft.com/office/drawing/2014/main" id="{DB6D8EAC-D307-E846-80B0-1C77D1FBB72C}"/>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F0AC6A27-5312-930A-B172-0DE65651BFE7}"/>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275689609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84697-DC07-3F7E-802C-39BEA6E6D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9D8C1-0565-3B2B-1433-17A541D1D990}"/>
              </a:ext>
            </a:extLst>
          </p:cNvPr>
          <p:cNvSpPr>
            <a:spLocks noGrp="1"/>
          </p:cNvSpPr>
          <p:nvPr>
            <p:ph type="title"/>
          </p:nvPr>
        </p:nvSpPr>
        <p:spPr/>
        <p:txBody>
          <a:bodyPr>
            <a:normAutofit/>
          </a:bodyPr>
          <a:lstStyle/>
          <a:p>
            <a:r>
              <a:rPr lang="en-US" dirty="0"/>
              <a:t>Total World Oil Supply</a:t>
            </a:r>
          </a:p>
        </p:txBody>
      </p:sp>
      <p:sp>
        <p:nvSpPr>
          <p:cNvPr id="8" name="TextBox 7">
            <a:extLst>
              <a:ext uri="{FF2B5EF4-FFF2-40B4-BE49-F238E27FC236}">
                <a16:creationId xmlns:a16="http://schemas.microsoft.com/office/drawing/2014/main" id="{DA42EACE-F452-FCFB-DBF6-E59964805BBD}"/>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DDF711F9-E236-249A-4C2C-AA0C6B92F843}"/>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145106350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78C037-317D-4DDC-B236-7C82EC6AA78A}"/>
              </a:ext>
            </a:extLst>
          </p:cNvPr>
          <p:cNvSpPr>
            <a:spLocks noGrp="1"/>
          </p:cNvSpPr>
          <p:nvPr>
            <p:ph type="body" sz="quarter" idx="10"/>
          </p:nvPr>
        </p:nvSpPr>
        <p:spPr/>
        <p:txBody>
          <a:bodyPr/>
          <a:lstStyle/>
          <a:p>
            <a:r>
              <a:rPr lang="en-US" dirty="0"/>
              <a:t>The Role of AI</a:t>
            </a:r>
          </a:p>
        </p:txBody>
      </p:sp>
    </p:spTree>
    <p:extLst>
      <p:ext uri="{BB962C8B-B14F-4D97-AF65-F5344CB8AC3E}">
        <p14:creationId xmlns:p14="http://schemas.microsoft.com/office/powerpoint/2010/main" val="103552465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9EA73-F5E5-EBE7-2258-A1BEF682D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445F6-029D-15DD-B8DD-1DDBDEC5CF07}"/>
              </a:ext>
            </a:extLst>
          </p:cNvPr>
          <p:cNvSpPr>
            <a:spLocks noGrp="1"/>
          </p:cNvSpPr>
          <p:nvPr>
            <p:ph type="title"/>
          </p:nvPr>
        </p:nvSpPr>
        <p:spPr/>
        <p:txBody>
          <a:bodyPr>
            <a:normAutofit/>
          </a:bodyPr>
          <a:lstStyle/>
          <a:p>
            <a:r>
              <a:rPr lang="en-US" dirty="0"/>
              <a:t>Durable Goods ex-Transportation (</a:t>
            </a:r>
            <a:r>
              <a:rPr lang="en-US" dirty="0" err="1"/>
              <a:t>yoy</a:t>
            </a:r>
            <a:r>
              <a:rPr lang="en-US" dirty="0"/>
              <a:t>, %)</a:t>
            </a:r>
          </a:p>
        </p:txBody>
      </p:sp>
      <p:sp>
        <p:nvSpPr>
          <p:cNvPr id="8" name="TextBox 7">
            <a:extLst>
              <a:ext uri="{FF2B5EF4-FFF2-40B4-BE49-F238E27FC236}">
                <a16:creationId xmlns:a16="http://schemas.microsoft.com/office/drawing/2014/main" id="{BAFC335B-9E18-7F7F-C8E0-551799D92D1B}"/>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7A1481A1-CBE9-9CA8-3518-7DF6C335F53F}"/>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296126234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9EA73-F5E5-EBE7-2258-A1BEF682D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445F6-029D-15DD-B8DD-1DDBDEC5CF07}"/>
              </a:ext>
            </a:extLst>
          </p:cNvPr>
          <p:cNvSpPr>
            <a:spLocks noGrp="1"/>
          </p:cNvSpPr>
          <p:nvPr>
            <p:ph type="title"/>
          </p:nvPr>
        </p:nvSpPr>
        <p:spPr/>
        <p:txBody>
          <a:bodyPr>
            <a:normAutofit/>
          </a:bodyPr>
          <a:lstStyle/>
          <a:p>
            <a:r>
              <a:rPr lang="en-US" dirty="0"/>
              <a:t>U.S. Spending on Data Center Construction</a:t>
            </a:r>
          </a:p>
        </p:txBody>
      </p:sp>
      <p:sp>
        <p:nvSpPr>
          <p:cNvPr id="8" name="TextBox 7">
            <a:extLst>
              <a:ext uri="{FF2B5EF4-FFF2-40B4-BE49-F238E27FC236}">
                <a16:creationId xmlns:a16="http://schemas.microsoft.com/office/drawing/2014/main" id="{BAFC335B-9E18-7F7F-C8E0-551799D92D1B}"/>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99123DA8-40E9-0703-CFBD-E93429F14F09}"/>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105422244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0945C-39C2-2A64-D7AB-23443A62A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42471-2171-8BFF-B362-8A95C5D2B675}"/>
              </a:ext>
            </a:extLst>
          </p:cNvPr>
          <p:cNvSpPr>
            <a:spLocks noGrp="1"/>
          </p:cNvSpPr>
          <p:nvPr>
            <p:ph type="title"/>
          </p:nvPr>
        </p:nvSpPr>
        <p:spPr/>
        <p:txBody>
          <a:bodyPr>
            <a:normAutofit/>
          </a:bodyPr>
          <a:lstStyle/>
          <a:p>
            <a:r>
              <a:rPr lang="en-US" dirty="0"/>
              <a:t>DRAM Spot Prices</a:t>
            </a:r>
          </a:p>
        </p:txBody>
      </p:sp>
      <p:sp>
        <p:nvSpPr>
          <p:cNvPr id="8" name="TextBox 7">
            <a:extLst>
              <a:ext uri="{FF2B5EF4-FFF2-40B4-BE49-F238E27FC236}">
                <a16:creationId xmlns:a16="http://schemas.microsoft.com/office/drawing/2014/main" id="{70C91E86-0FF8-6C72-1622-84E7BC2AF757}"/>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FF0C0220-FA48-08F7-54D2-BB15C0133AA8}"/>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311818609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78C037-317D-4DDC-B236-7C82EC6AA78A}"/>
              </a:ext>
            </a:extLst>
          </p:cNvPr>
          <p:cNvSpPr>
            <a:spLocks noGrp="1"/>
          </p:cNvSpPr>
          <p:nvPr>
            <p:ph type="body" sz="quarter" idx="10"/>
          </p:nvPr>
        </p:nvSpPr>
        <p:spPr/>
        <p:txBody>
          <a:bodyPr/>
          <a:lstStyle/>
          <a:p>
            <a:r>
              <a:rPr lang="en-US" dirty="0"/>
              <a:t>End of an Era</a:t>
            </a:r>
          </a:p>
        </p:txBody>
      </p:sp>
    </p:spTree>
    <p:extLst>
      <p:ext uri="{BB962C8B-B14F-4D97-AF65-F5344CB8AC3E}">
        <p14:creationId xmlns:p14="http://schemas.microsoft.com/office/powerpoint/2010/main" val="54802158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70296-D16F-D1C3-9AEB-447C224CF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FE895B-14C0-BBDF-30FF-E6D41524F0B4}"/>
              </a:ext>
            </a:extLst>
          </p:cNvPr>
          <p:cNvSpPr>
            <a:spLocks noGrp="1"/>
          </p:cNvSpPr>
          <p:nvPr>
            <p:ph type="title"/>
          </p:nvPr>
        </p:nvSpPr>
        <p:spPr/>
        <p:txBody>
          <a:bodyPr>
            <a:normAutofit/>
          </a:bodyPr>
          <a:lstStyle/>
          <a:p>
            <a:r>
              <a:rPr lang="en-US" dirty="0"/>
              <a:t>IEA Forecast for Electricity Demand</a:t>
            </a:r>
          </a:p>
        </p:txBody>
      </p:sp>
      <p:sp>
        <p:nvSpPr>
          <p:cNvPr id="8" name="TextBox 7">
            <a:extLst>
              <a:ext uri="{FF2B5EF4-FFF2-40B4-BE49-F238E27FC236}">
                <a16:creationId xmlns:a16="http://schemas.microsoft.com/office/drawing/2014/main" id="{841F5866-922C-F8DB-DB7C-AB490FD076F5}"/>
              </a:ext>
            </a:extLst>
          </p:cNvPr>
          <p:cNvSpPr txBox="1"/>
          <p:nvPr/>
        </p:nvSpPr>
        <p:spPr>
          <a:xfrm>
            <a:off x="1804832" y="12527310"/>
            <a:ext cx="15130618" cy="1000274"/>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International Energy Association</a:t>
            </a:r>
          </a:p>
          <a:p>
            <a:pPr>
              <a:spcBef>
                <a:spcPts val="600"/>
              </a:spcBef>
            </a:pPr>
            <a:r>
              <a:rPr lang="en-US" sz="1800" b="1" i="1" dirty="0">
                <a:solidFill>
                  <a:schemeClr val="tx1"/>
                </a:solidFill>
                <a:latin typeface="+mn-lt"/>
              </a:rPr>
              <a:t>IEA (2025), Global data </a:t>
            </a:r>
            <a:r>
              <a:rPr lang="en-US" sz="1800" b="1" i="1" dirty="0" err="1">
                <a:solidFill>
                  <a:schemeClr val="tx1"/>
                </a:solidFill>
                <a:latin typeface="+mn-lt"/>
              </a:rPr>
              <a:t>centre</a:t>
            </a:r>
            <a:r>
              <a:rPr lang="en-US" sz="1800" b="1" i="1" dirty="0">
                <a:solidFill>
                  <a:schemeClr val="tx1"/>
                </a:solidFill>
                <a:latin typeface="+mn-lt"/>
              </a:rPr>
              <a:t> electricity consumption, by equipment, Base Case, 2020-2030, IEA, Paris https://www.iea.org/data-and-statistics/charts/global-data-centre-electricity-consumption-by-equipment-base-case-2020-2030, </a:t>
            </a:r>
            <a:r>
              <a:rPr lang="en-US" sz="1800" b="1" i="1" dirty="0" err="1">
                <a:solidFill>
                  <a:schemeClr val="tx1"/>
                </a:solidFill>
                <a:latin typeface="+mn-lt"/>
              </a:rPr>
              <a:t>Licence</a:t>
            </a:r>
            <a:r>
              <a:rPr lang="en-US" sz="1800" b="1" i="1" dirty="0">
                <a:solidFill>
                  <a:schemeClr val="tx1"/>
                </a:solidFill>
                <a:latin typeface="+mn-lt"/>
              </a:rPr>
              <a:t>: CC BY 4.0</a:t>
            </a:r>
          </a:p>
        </p:txBody>
      </p:sp>
      <p:pic>
        <p:nvPicPr>
          <p:cNvPr id="4" name="Picture 3">
            <a:extLst>
              <a:ext uri="{FF2B5EF4-FFF2-40B4-BE49-F238E27FC236}">
                <a16:creationId xmlns:a16="http://schemas.microsoft.com/office/drawing/2014/main" id="{DAA7ABFB-7AC2-C7F7-7892-6A84DD5897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2598480"/>
            <a:ext cx="11430000" cy="9525000"/>
          </a:xfrm>
          <a:prstGeom prst="rect">
            <a:avLst/>
          </a:prstGeom>
        </p:spPr>
      </p:pic>
    </p:spTree>
    <p:extLst>
      <p:ext uri="{BB962C8B-B14F-4D97-AF65-F5344CB8AC3E}">
        <p14:creationId xmlns:p14="http://schemas.microsoft.com/office/powerpoint/2010/main" val="40219046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35841-87C1-95C4-21BB-EEA66FAE6B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C8E691-313A-A050-75EA-A19BC294E857}"/>
              </a:ext>
            </a:extLst>
          </p:cNvPr>
          <p:cNvSpPr>
            <a:spLocks noGrp="1"/>
          </p:cNvSpPr>
          <p:nvPr>
            <p:ph type="title"/>
          </p:nvPr>
        </p:nvSpPr>
        <p:spPr/>
        <p:txBody>
          <a:bodyPr>
            <a:normAutofit/>
          </a:bodyPr>
          <a:lstStyle/>
          <a:p>
            <a:r>
              <a:rPr lang="en-US" dirty="0"/>
              <a:t>DRAM Spot Prices</a:t>
            </a:r>
          </a:p>
        </p:txBody>
      </p:sp>
      <p:sp>
        <p:nvSpPr>
          <p:cNvPr id="8" name="TextBox 7">
            <a:extLst>
              <a:ext uri="{FF2B5EF4-FFF2-40B4-BE49-F238E27FC236}">
                <a16:creationId xmlns:a16="http://schemas.microsoft.com/office/drawing/2014/main" id="{2091B620-9D8C-31A4-0C92-47595FF1D0BB}"/>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4" name="Picture 3">
            <a:extLst>
              <a:ext uri="{FF2B5EF4-FFF2-40B4-BE49-F238E27FC236}">
                <a16:creationId xmlns:a16="http://schemas.microsoft.com/office/drawing/2014/main" id="{725711FC-4815-C7C1-B1E1-7347609E02B5}"/>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363461298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DBE6A-11A1-3BE8-D9FC-4CC0E63D6F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82346-3906-53CC-9853-84B8133E5899}"/>
              </a:ext>
            </a:extLst>
          </p:cNvPr>
          <p:cNvSpPr>
            <a:spLocks noGrp="1"/>
          </p:cNvSpPr>
          <p:nvPr>
            <p:ph type="title"/>
          </p:nvPr>
        </p:nvSpPr>
        <p:spPr/>
        <p:txBody>
          <a:bodyPr>
            <a:normAutofit/>
          </a:bodyPr>
          <a:lstStyle/>
          <a:p>
            <a:r>
              <a:rPr lang="en-US" dirty="0"/>
              <a:t>Highly Concentrated Supply Chain</a:t>
            </a:r>
          </a:p>
        </p:txBody>
      </p:sp>
      <p:sp>
        <p:nvSpPr>
          <p:cNvPr id="8" name="TextBox 7">
            <a:extLst>
              <a:ext uri="{FF2B5EF4-FFF2-40B4-BE49-F238E27FC236}">
                <a16:creationId xmlns:a16="http://schemas.microsoft.com/office/drawing/2014/main" id="{C649D447-EEB5-4479-D621-94434938D9B7}"/>
              </a:ext>
            </a:extLst>
          </p:cNvPr>
          <p:cNvSpPr txBox="1"/>
          <p:nvPr/>
        </p:nvSpPr>
        <p:spPr>
          <a:xfrm>
            <a:off x="1804832" y="12527310"/>
            <a:ext cx="629141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Gartner Group</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F35BD831-7C1E-F599-986A-D189F7C2F4B9}"/>
              </a:ext>
            </a:extLst>
          </p:cNvPr>
          <p:cNvPicPr>
            <a:picLocks/>
          </p:cNvPicPr>
          <p:nvPr/>
        </p:nvPicPr>
        <p:blipFill>
          <a:blip r:embed="rId3"/>
          <a:stretch>
            <a:fillRect/>
          </a:stretch>
        </p:blipFill>
        <p:spPr>
          <a:xfrm>
            <a:off x="1828800" y="2743200"/>
            <a:ext cx="15087600" cy="9601200"/>
          </a:xfrm>
          <a:prstGeom prst="rect">
            <a:avLst/>
          </a:prstGeom>
        </p:spPr>
      </p:pic>
      <p:pic>
        <p:nvPicPr>
          <p:cNvPr id="14" name="Picture 13">
            <a:extLst>
              <a:ext uri="{FF2B5EF4-FFF2-40B4-BE49-F238E27FC236}">
                <a16:creationId xmlns:a16="http://schemas.microsoft.com/office/drawing/2014/main" id="{1D2CACE3-5AEF-5615-1DF9-16DEFD38C16B}"/>
              </a:ext>
            </a:extLst>
          </p:cNvPr>
          <p:cNvPicPr>
            <a:picLocks noChangeAspect="1"/>
          </p:cNvPicPr>
          <p:nvPr/>
        </p:nvPicPr>
        <p:blipFill>
          <a:blip r:embed="rId4"/>
          <a:stretch>
            <a:fillRect/>
          </a:stretch>
        </p:blipFill>
        <p:spPr>
          <a:xfrm>
            <a:off x="3292214" y="6858000"/>
            <a:ext cx="11703571" cy="4114800"/>
          </a:xfrm>
          <a:prstGeom prst="rect">
            <a:avLst/>
          </a:prstGeom>
        </p:spPr>
      </p:pic>
    </p:spTree>
    <p:extLst>
      <p:ext uri="{BB962C8B-B14F-4D97-AF65-F5344CB8AC3E}">
        <p14:creationId xmlns:p14="http://schemas.microsoft.com/office/powerpoint/2010/main" val="230233348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Productivity Rebound</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3" name="Picture 2">
            <a:extLst>
              <a:ext uri="{FF2B5EF4-FFF2-40B4-BE49-F238E27FC236}">
                <a16:creationId xmlns:a16="http://schemas.microsoft.com/office/drawing/2014/main" id="{F292D30F-9739-C9C7-6C66-4637AE592FF9}"/>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247481241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665AD-230D-D153-C20B-94F7AB8FD3C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CF94BC1-C1D7-6539-7336-24ECC811201F}"/>
              </a:ext>
            </a:extLst>
          </p:cNvPr>
          <p:cNvSpPr>
            <a:spLocks noGrp="1"/>
          </p:cNvSpPr>
          <p:nvPr>
            <p:ph type="body" sz="quarter" idx="10"/>
          </p:nvPr>
        </p:nvSpPr>
        <p:spPr/>
        <p:txBody>
          <a:bodyPr/>
          <a:lstStyle/>
          <a:p>
            <a:r>
              <a:rPr lang="en-US" dirty="0"/>
              <a:t>Demographic and Debt Dynamics</a:t>
            </a:r>
          </a:p>
        </p:txBody>
      </p:sp>
    </p:spTree>
    <p:extLst>
      <p:ext uri="{BB962C8B-B14F-4D97-AF65-F5344CB8AC3E}">
        <p14:creationId xmlns:p14="http://schemas.microsoft.com/office/powerpoint/2010/main" val="636149068"/>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0AD6F-291C-5A0D-C769-E75C44AAD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0165A6-1D6B-4D7D-6FF7-76D7F7A1587D}"/>
              </a:ext>
            </a:extLst>
          </p:cNvPr>
          <p:cNvSpPr>
            <a:spLocks noGrp="1"/>
          </p:cNvSpPr>
          <p:nvPr>
            <p:ph type="title"/>
          </p:nvPr>
        </p:nvSpPr>
        <p:spPr/>
        <p:txBody>
          <a:bodyPr>
            <a:normAutofit/>
          </a:bodyPr>
          <a:lstStyle/>
          <a:p>
            <a:r>
              <a:rPr lang="en-US" dirty="0"/>
              <a:t>Population Growth is Slowing</a:t>
            </a:r>
          </a:p>
        </p:txBody>
      </p:sp>
      <p:sp>
        <p:nvSpPr>
          <p:cNvPr id="8" name="TextBox 7">
            <a:extLst>
              <a:ext uri="{FF2B5EF4-FFF2-40B4-BE49-F238E27FC236}">
                <a16:creationId xmlns:a16="http://schemas.microsoft.com/office/drawing/2014/main" id="{22CB6044-97C5-7B80-B161-F1CD0BC3BE96}"/>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UN World Population Growth Prospects 2022</a:t>
            </a:r>
            <a:endParaRPr lang="en-US" b="1" i="1" dirty="0">
              <a:solidFill>
                <a:schemeClr val="tx1"/>
              </a:solidFill>
              <a:latin typeface="+mn-lt"/>
            </a:endParaRPr>
          </a:p>
        </p:txBody>
      </p:sp>
      <p:pic>
        <p:nvPicPr>
          <p:cNvPr id="3" name="Picture 2">
            <a:extLst>
              <a:ext uri="{FF2B5EF4-FFF2-40B4-BE49-F238E27FC236}">
                <a16:creationId xmlns:a16="http://schemas.microsoft.com/office/drawing/2014/main" id="{B3997BF3-EF98-FB4A-18F3-E2BE891180C1}"/>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65793152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Fertility Plummeting</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UN World Population Growth Prospects 2022</a:t>
            </a:r>
            <a:endParaRPr lang="en-US" b="1" i="1" dirty="0">
              <a:solidFill>
                <a:schemeClr val="tx1"/>
              </a:solidFill>
              <a:latin typeface="+mn-lt"/>
            </a:endParaRPr>
          </a:p>
        </p:txBody>
      </p:sp>
      <p:pic>
        <p:nvPicPr>
          <p:cNvPr id="3" name="Picture 2">
            <a:extLst>
              <a:ext uri="{FF2B5EF4-FFF2-40B4-BE49-F238E27FC236}">
                <a16:creationId xmlns:a16="http://schemas.microsoft.com/office/drawing/2014/main" id="{9E091E14-759E-E396-307B-7BEB353AB95C}"/>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628153606"/>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Federal Reserve Bank Balance Sheet</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C5C00D38-3430-25A2-CAC3-6BB7D4A54F23}"/>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139736860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Federal Debt as a % GDP</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3" name="Picture 2">
            <a:extLst>
              <a:ext uri="{FF2B5EF4-FFF2-40B4-BE49-F238E27FC236}">
                <a16:creationId xmlns:a16="http://schemas.microsoft.com/office/drawing/2014/main" id="{7E93DC2A-13DE-B1E2-058C-931A5C81E375}"/>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42895674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6F3C8-31E3-2484-0E76-701FF50F54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78E57A-650C-783C-F001-68CA186654E0}"/>
              </a:ext>
            </a:extLst>
          </p:cNvPr>
          <p:cNvSpPr>
            <a:spLocks noGrp="1"/>
          </p:cNvSpPr>
          <p:nvPr>
            <p:ph type="body" sz="quarter" idx="10"/>
          </p:nvPr>
        </p:nvSpPr>
        <p:spPr/>
        <p:txBody>
          <a:bodyPr/>
          <a:lstStyle/>
          <a:p>
            <a:r>
              <a:rPr lang="en-US" dirty="0"/>
              <a:t>A Local Perspective</a:t>
            </a:r>
          </a:p>
        </p:txBody>
      </p:sp>
    </p:spTree>
    <p:extLst>
      <p:ext uri="{BB962C8B-B14F-4D97-AF65-F5344CB8AC3E}">
        <p14:creationId xmlns:p14="http://schemas.microsoft.com/office/powerpoint/2010/main" val="387309925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Fastest Population Doubling in History</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UN World Population Growth Prospects 2022</a:t>
            </a:r>
            <a:endParaRPr lang="en-US" b="1" i="1" dirty="0">
              <a:solidFill>
                <a:schemeClr val="tx1"/>
              </a:solidFill>
              <a:latin typeface="+mn-lt"/>
            </a:endParaRPr>
          </a:p>
        </p:txBody>
      </p:sp>
      <p:pic>
        <p:nvPicPr>
          <p:cNvPr id="3" name="Picture 2">
            <a:extLst>
              <a:ext uri="{FF2B5EF4-FFF2-40B4-BE49-F238E27FC236}">
                <a16:creationId xmlns:a16="http://schemas.microsoft.com/office/drawing/2014/main" id="{CD215DBF-0DE5-84A2-14B1-DBA1C528A611}"/>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112715145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3B17C-286F-B73C-79BA-FB158A69F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C5EA80-CA96-CCC1-DA9E-ECE12BE63FD2}"/>
              </a:ext>
            </a:extLst>
          </p:cNvPr>
          <p:cNvSpPr>
            <a:spLocks noGrp="1"/>
          </p:cNvSpPr>
          <p:nvPr>
            <p:ph type="title"/>
          </p:nvPr>
        </p:nvSpPr>
        <p:spPr/>
        <p:txBody>
          <a:bodyPr>
            <a:normAutofit/>
          </a:bodyPr>
          <a:lstStyle/>
          <a:p>
            <a:r>
              <a:rPr lang="en-US" dirty="0"/>
              <a:t>Texas Population Forecast</a:t>
            </a:r>
          </a:p>
        </p:txBody>
      </p:sp>
      <p:sp>
        <p:nvSpPr>
          <p:cNvPr id="8" name="TextBox 7">
            <a:extLst>
              <a:ext uri="{FF2B5EF4-FFF2-40B4-BE49-F238E27FC236}">
                <a16:creationId xmlns:a16="http://schemas.microsoft.com/office/drawing/2014/main" id="{90D80700-75CE-B302-4F39-57EE10C45B75}"/>
              </a:ext>
            </a:extLst>
          </p:cNvPr>
          <p:cNvSpPr txBox="1"/>
          <p:nvPr/>
        </p:nvSpPr>
        <p:spPr>
          <a:xfrm>
            <a:off x="1804832" y="12527310"/>
            <a:ext cx="1092056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U.S. Census Bureau via FRED® and Texas Demographic Center</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72E82A07-979D-7818-2C51-881503D88A52}"/>
              </a:ext>
            </a:extLst>
          </p:cNvPr>
          <p:cNvPicPr>
            <a:picLocks/>
          </p:cNvPicPr>
          <p:nvPr/>
        </p:nvPicPr>
        <p:blipFill>
          <a:blip r:embed="rId3"/>
          <a:stretch>
            <a:fillRect/>
          </a:stretch>
        </p:blipFill>
        <p:spPr>
          <a:xfrm>
            <a:off x="1828800" y="2743199"/>
            <a:ext cx="15087600" cy="9601200"/>
          </a:xfrm>
          <a:prstGeom prst="rect">
            <a:avLst/>
          </a:prstGeom>
        </p:spPr>
      </p:pic>
    </p:spTree>
    <p:extLst>
      <p:ext uri="{BB962C8B-B14F-4D97-AF65-F5344CB8AC3E}">
        <p14:creationId xmlns:p14="http://schemas.microsoft.com/office/powerpoint/2010/main" val="900856728"/>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50361-B83E-0EC9-73C0-C57C55DC31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78BDB-D91B-B53F-6A97-9E2B178D599B}"/>
              </a:ext>
            </a:extLst>
          </p:cNvPr>
          <p:cNvSpPr>
            <a:spLocks noGrp="1"/>
          </p:cNvSpPr>
          <p:nvPr>
            <p:ph type="title"/>
          </p:nvPr>
        </p:nvSpPr>
        <p:spPr/>
        <p:txBody>
          <a:bodyPr>
            <a:normAutofit/>
          </a:bodyPr>
          <a:lstStyle/>
          <a:p>
            <a:r>
              <a:rPr lang="en-US" dirty="0"/>
              <a:t>Texas Population Pyramid</a:t>
            </a:r>
          </a:p>
        </p:txBody>
      </p:sp>
      <p:sp>
        <p:nvSpPr>
          <p:cNvPr id="8" name="TextBox 7">
            <a:extLst>
              <a:ext uri="{FF2B5EF4-FFF2-40B4-BE49-F238E27FC236}">
                <a16:creationId xmlns:a16="http://schemas.microsoft.com/office/drawing/2014/main" id="{C2271359-96E2-53BC-D42E-4A954C40FD8D}"/>
              </a:ext>
            </a:extLst>
          </p:cNvPr>
          <p:cNvSpPr txBox="1"/>
          <p:nvPr/>
        </p:nvSpPr>
        <p:spPr>
          <a:xfrm>
            <a:off x="1804832" y="12527310"/>
            <a:ext cx="1092056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Texas Demographic Center</a:t>
            </a:r>
            <a:endParaRPr lang="en-US" b="1" i="1" dirty="0">
              <a:solidFill>
                <a:schemeClr val="tx1"/>
              </a:solidFill>
              <a:latin typeface="+mn-lt"/>
            </a:endParaRPr>
          </a:p>
        </p:txBody>
      </p:sp>
      <p:pic>
        <p:nvPicPr>
          <p:cNvPr id="3" name="Picture 2">
            <a:extLst>
              <a:ext uri="{FF2B5EF4-FFF2-40B4-BE49-F238E27FC236}">
                <a16:creationId xmlns:a16="http://schemas.microsoft.com/office/drawing/2014/main" id="{C4CB8D9A-B66E-5E2D-ADD3-D1D1E406C675}"/>
              </a:ext>
            </a:extLst>
          </p:cNvPr>
          <p:cNvPicPr>
            <a:picLocks/>
          </p:cNvPicPr>
          <p:nvPr/>
        </p:nvPicPr>
        <p:blipFill>
          <a:blip r:embed="rId3"/>
          <a:stretch>
            <a:fillRect/>
          </a:stretch>
        </p:blipFill>
        <p:spPr>
          <a:xfrm>
            <a:off x="1828800" y="2743200"/>
            <a:ext cx="15087600" cy="4572000"/>
          </a:xfrm>
          <a:prstGeom prst="rect">
            <a:avLst/>
          </a:prstGeom>
        </p:spPr>
      </p:pic>
      <p:pic>
        <p:nvPicPr>
          <p:cNvPr id="4" name="Picture 3">
            <a:extLst>
              <a:ext uri="{FF2B5EF4-FFF2-40B4-BE49-F238E27FC236}">
                <a16:creationId xmlns:a16="http://schemas.microsoft.com/office/drawing/2014/main" id="{58D81491-EB14-06A4-D103-8655EE39D6F7}"/>
              </a:ext>
            </a:extLst>
          </p:cNvPr>
          <p:cNvPicPr>
            <a:picLocks/>
          </p:cNvPicPr>
          <p:nvPr/>
        </p:nvPicPr>
        <p:blipFill>
          <a:blip r:embed="rId4"/>
          <a:stretch>
            <a:fillRect/>
          </a:stretch>
        </p:blipFill>
        <p:spPr>
          <a:xfrm>
            <a:off x="1828800" y="7543800"/>
            <a:ext cx="15087600" cy="4572000"/>
          </a:xfrm>
          <a:prstGeom prst="rect">
            <a:avLst/>
          </a:prstGeom>
        </p:spPr>
      </p:pic>
      <p:sp>
        <p:nvSpPr>
          <p:cNvPr id="7" name="TextBox 6">
            <a:extLst>
              <a:ext uri="{FF2B5EF4-FFF2-40B4-BE49-F238E27FC236}">
                <a16:creationId xmlns:a16="http://schemas.microsoft.com/office/drawing/2014/main" id="{00D321F9-D18E-D479-21D0-56E44A396AD1}"/>
              </a:ext>
            </a:extLst>
          </p:cNvPr>
          <p:cNvSpPr txBox="1"/>
          <p:nvPr/>
        </p:nvSpPr>
        <p:spPr>
          <a:xfrm>
            <a:off x="1828800" y="2645808"/>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2025</a:t>
            </a:r>
          </a:p>
        </p:txBody>
      </p:sp>
      <p:sp>
        <p:nvSpPr>
          <p:cNvPr id="10" name="TextBox 9">
            <a:extLst>
              <a:ext uri="{FF2B5EF4-FFF2-40B4-BE49-F238E27FC236}">
                <a16:creationId xmlns:a16="http://schemas.microsoft.com/office/drawing/2014/main" id="{6EC2138E-511C-2F72-D8CE-7A701AE49B6D}"/>
              </a:ext>
            </a:extLst>
          </p:cNvPr>
          <p:cNvSpPr txBox="1"/>
          <p:nvPr/>
        </p:nvSpPr>
        <p:spPr>
          <a:xfrm>
            <a:off x="1828800" y="7605015"/>
            <a:ext cx="7339169" cy="553998"/>
          </a:xfrm>
          <a:prstGeom prst="rect">
            <a:avLst/>
          </a:prstGeom>
          <a:noFill/>
        </p:spPr>
        <p:txBody>
          <a:bodyPr wrap="square" lIns="0" tIns="0" rIns="0" bIns="0" rtlCol="0">
            <a:spAutoFit/>
          </a:bodyPr>
          <a:lstStyle/>
          <a:p>
            <a:pPr algn="ctr">
              <a:spcBef>
                <a:spcPts val="600"/>
              </a:spcBef>
            </a:pPr>
            <a:r>
              <a:rPr lang="en-US" sz="3600" dirty="0">
                <a:solidFill>
                  <a:schemeClr val="tx1"/>
                </a:solidFill>
                <a:latin typeface="+mn-lt"/>
              </a:rPr>
              <a:t>2060 Projection</a:t>
            </a:r>
          </a:p>
        </p:txBody>
      </p:sp>
    </p:spTree>
    <p:extLst>
      <p:ext uri="{BB962C8B-B14F-4D97-AF65-F5344CB8AC3E}">
        <p14:creationId xmlns:p14="http://schemas.microsoft.com/office/powerpoint/2010/main" val="183732938"/>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B1F6F-79A5-D0D0-69E0-CF85B5DACA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B9304-5340-B3D5-10A9-C174696B02B6}"/>
              </a:ext>
            </a:extLst>
          </p:cNvPr>
          <p:cNvSpPr>
            <a:spLocks noGrp="1"/>
          </p:cNvSpPr>
          <p:nvPr>
            <p:ph type="title"/>
          </p:nvPr>
        </p:nvSpPr>
        <p:spPr/>
        <p:txBody>
          <a:bodyPr>
            <a:normAutofit/>
          </a:bodyPr>
          <a:lstStyle/>
          <a:p>
            <a:r>
              <a:rPr lang="en-US" dirty="0"/>
              <a:t>Texas Dependency Ratio</a:t>
            </a:r>
          </a:p>
        </p:txBody>
      </p:sp>
      <p:sp>
        <p:nvSpPr>
          <p:cNvPr id="8" name="TextBox 7">
            <a:extLst>
              <a:ext uri="{FF2B5EF4-FFF2-40B4-BE49-F238E27FC236}">
                <a16:creationId xmlns:a16="http://schemas.microsoft.com/office/drawing/2014/main" id="{6E8771E3-177B-925C-4A46-1780A5315581}"/>
              </a:ext>
            </a:extLst>
          </p:cNvPr>
          <p:cNvSpPr txBox="1"/>
          <p:nvPr/>
        </p:nvSpPr>
        <p:spPr>
          <a:xfrm>
            <a:off x="1804832" y="12527310"/>
            <a:ext cx="1092056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Texas Demographic Center</a:t>
            </a:r>
            <a:endParaRPr lang="en-US" b="1" i="1" dirty="0">
              <a:solidFill>
                <a:schemeClr val="tx1"/>
              </a:solidFill>
              <a:latin typeface="+mn-lt"/>
            </a:endParaRPr>
          </a:p>
        </p:txBody>
      </p:sp>
      <p:pic>
        <p:nvPicPr>
          <p:cNvPr id="6" name="Picture 5">
            <a:extLst>
              <a:ext uri="{FF2B5EF4-FFF2-40B4-BE49-F238E27FC236}">
                <a16:creationId xmlns:a16="http://schemas.microsoft.com/office/drawing/2014/main" id="{965C6F69-ACC5-1FB0-C0FC-FEC114E00A7F}"/>
              </a:ext>
            </a:extLst>
          </p:cNvPr>
          <p:cNvPicPr>
            <a:picLocks/>
          </p:cNvPicPr>
          <p:nvPr/>
        </p:nvPicPr>
        <p:blipFill>
          <a:blip r:embed="rId3"/>
          <a:stretch>
            <a:fillRect/>
          </a:stretch>
        </p:blipFill>
        <p:spPr>
          <a:xfrm>
            <a:off x="1828800" y="2743200"/>
            <a:ext cx="15087600" cy="9601200"/>
          </a:xfrm>
          <a:prstGeom prst="rect">
            <a:avLst/>
          </a:prstGeom>
        </p:spPr>
      </p:pic>
    </p:spTree>
    <p:extLst>
      <p:ext uri="{BB962C8B-B14F-4D97-AF65-F5344CB8AC3E}">
        <p14:creationId xmlns:p14="http://schemas.microsoft.com/office/powerpoint/2010/main" val="2629423181"/>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B48B-E391-A776-0991-30C92E64D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98778-D2ED-925B-495F-364E0CCFF090}"/>
              </a:ext>
            </a:extLst>
          </p:cNvPr>
          <p:cNvSpPr>
            <a:spLocks noGrp="1"/>
          </p:cNvSpPr>
          <p:nvPr>
            <p:ph type="title"/>
          </p:nvPr>
        </p:nvSpPr>
        <p:spPr/>
        <p:txBody>
          <a:bodyPr>
            <a:normAutofit/>
          </a:bodyPr>
          <a:lstStyle/>
          <a:p>
            <a:r>
              <a:rPr lang="en-US" dirty="0"/>
              <a:t>2023 TEXPERS Asset Allocation</a:t>
            </a:r>
          </a:p>
        </p:txBody>
      </p:sp>
      <p:sp>
        <p:nvSpPr>
          <p:cNvPr id="8" name="TextBox 7">
            <a:extLst>
              <a:ext uri="{FF2B5EF4-FFF2-40B4-BE49-F238E27FC236}">
                <a16:creationId xmlns:a16="http://schemas.microsoft.com/office/drawing/2014/main" id="{66127F64-7532-B6BD-7063-08BCE5A6DFCF}"/>
              </a:ext>
            </a:extLst>
          </p:cNvPr>
          <p:cNvSpPr txBox="1"/>
          <p:nvPr/>
        </p:nvSpPr>
        <p:spPr>
          <a:xfrm>
            <a:off x="1804832" y="12527310"/>
            <a:ext cx="1092056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Maples Group/TEXPERS Composite</a:t>
            </a:r>
            <a:endParaRPr lang="en-US" b="1" i="1" dirty="0">
              <a:solidFill>
                <a:schemeClr val="tx1"/>
              </a:solidFill>
              <a:latin typeface="+mn-lt"/>
            </a:endParaRPr>
          </a:p>
        </p:txBody>
      </p:sp>
      <p:pic>
        <p:nvPicPr>
          <p:cNvPr id="7" name="Picture 6">
            <a:extLst>
              <a:ext uri="{FF2B5EF4-FFF2-40B4-BE49-F238E27FC236}">
                <a16:creationId xmlns:a16="http://schemas.microsoft.com/office/drawing/2014/main" id="{59BFAFA4-CAC3-E267-5257-2D59D223CD1C}"/>
              </a:ext>
            </a:extLst>
          </p:cNvPr>
          <p:cNvPicPr>
            <a:picLocks noChangeAspect="1"/>
          </p:cNvPicPr>
          <p:nvPr/>
        </p:nvPicPr>
        <p:blipFill>
          <a:blip r:embed="rId3"/>
          <a:stretch>
            <a:fillRect/>
          </a:stretch>
        </p:blipFill>
        <p:spPr>
          <a:xfrm>
            <a:off x="1454044" y="3200231"/>
            <a:ext cx="15379912" cy="7315538"/>
          </a:xfrm>
          <a:prstGeom prst="rect">
            <a:avLst/>
          </a:prstGeom>
        </p:spPr>
      </p:pic>
    </p:spTree>
    <p:extLst>
      <p:ext uri="{BB962C8B-B14F-4D97-AF65-F5344CB8AC3E}">
        <p14:creationId xmlns:p14="http://schemas.microsoft.com/office/powerpoint/2010/main" val="2870240951"/>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C3352-65E8-A4B4-5A4E-CDBB35A6CC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8D0628-4D0B-54D6-9362-81DBC34B01EF}"/>
              </a:ext>
            </a:extLst>
          </p:cNvPr>
          <p:cNvSpPr>
            <a:spLocks noGrp="1"/>
          </p:cNvSpPr>
          <p:nvPr>
            <p:ph type="title"/>
          </p:nvPr>
        </p:nvSpPr>
        <p:spPr/>
        <p:txBody>
          <a:bodyPr>
            <a:normAutofit/>
          </a:bodyPr>
          <a:lstStyle/>
          <a:p>
            <a:r>
              <a:rPr lang="en-US" dirty="0"/>
              <a:t>2023 TEXPERS Alternatives Allocation</a:t>
            </a:r>
          </a:p>
        </p:txBody>
      </p:sp>
      <p:sp>
        <p:nvSpPr>
          <p:cNvPr id="8" name="TextBox 7">
            <a:extLst>
              <a:ext uri="{FF2B5EF4-FFF2-40B4-BE49-F238E27FC236}">
                <a16:creationId xmlns:a16="http://schemas.microsoft.com/office/drawing/2014/main" id="{390C6165-50F7-6962-9C91-5D8794CC051D}"/>
              </a:ext>
            </a:extLst>
          </p:cNvPr>
          <p:cNvSpPr txBox="1"/>
          <p:nvPr/>
        </p:nvSpPr>
        <p:spPr>
          <a:xfrm>
            <a:off x="1804832" y="12527310"/>
            <a:ext cx="1092056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Maples Group/TEXPERS Composite</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1B784460-0B22-CD34-F360-5A177B042CEA}"/>
              </a:ext>
            </a:extLst>
          </p:cNvPr>
          <p:cNvPicPr>
            <a:picLocks noChangeAspect="1"/>
          </p:cNvPicPr>
          <p:nvPr/>
        </p:nvPicPr>
        <p:blipFill>
          <a:blip r:embed="rId3"/>
          <a:stretch>
            <a:fillRect/>
          </a:stretch>
        </p:blipFill>
        <p:spPr>
          <a:xfrm>
            <a:off x="1557182" y="3517173"/>
            <a:ext cx="16682676" cy="7379427"/>
          </a:xfrm>
          <a:prstGeom prst="rect">
            <a:avLst/>
          </a:prstGeom>
        </p:spPr>
      </p:pic>
    </p:spTree>
    <p:extLst>
      <p:ext uri="{BB962C8B-B14F-4D97-AF65-F5344CB8AC3E}">
        <p14:creationId xmlns:p14="http://schemas.microsoft.com/office/powerpoint/2010/main" val="362675165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2EA0F-1021-6B07-5066-EFE4854E6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14D6B-94A3-F63F-2FD8-A106C7E82E6F}"/>
              </a:ext>
            </a:extLst>
          </p:cNvPr>
          <p:cNvSpPr>
            <a:spLocks noGrp="1"/>
          </p:cNvSpPr>
          <p:nvPr>
            <p:ph type="title"/>
          </p:nvPr>
        </p:nvSpPr>
        <p:spPr/>
        <p:txBody>
          <a:bodyPr>
            <a:normAutofit/>
          </a:bodyPr>
          <a:lstStyle/>
          <a:p>
            <a:r>
              <a:rPr lang="en-US" dirty="0"/>
              <a:t>2025 Investment Return Assumptions</a:t>
            </a:r>
          </a:p>
        </p:txBody>
      </p:sp>
      <p:sp>
        <p:nvSpPr>
          <p:cNvPr id="8" name="TextBox 7">
            <a:extLst>
              <a:ext uri="{FF2B5EF4-FFF2-40B4-BE49-F238E27FC236}">
                <a16:creationId xmlns:a16="http://schemas.microsoft.com/office/drawing/2014/main" id="{D1CC187A-06CE-D372-36AE-361EAA01ECC2}"/>
              </a:ext>
            </a:extLst>
          </p:cNvPr>
          <p:cNvSpPr txBox="1"/>
          <p:nvPr/>
        </p:nvSpPr>
        <p:spPr>
          <a:xfrm>
            <a:off x="1804832" y="12527310"/>
            <a:ext cx="1092056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Texas Public Retirement Board, December 2025 Report</a:t>
            </a:r>
            <a:endParaRPr lang="en-US" b="1" i="1" dirty="0">
              <a:solidFill>
                <a:schemeClr val="tx1"/>
              </a:solidFill>
              <a:latin typeface="+mn-lt"/>
            </a:endParaRPr>
          </a:p>
        </p:txBody>
      </p:sp>
      <p:pic>
        <p:nvPicPr>
          <p:cNvPr id="4" name="Picture 3">
            <a:extLst>
              <a:ext uri="{FF2B5EF4-FFF2-40B4-BE49-F238E27FC236}">
                <a16:creationId xmlns:a16="http://schemas.microsoft.com/office/drawing/2014/main" id="{4B7ACA5C-E4ED-51FF-40A1-DBCFC4614D8B}"/>
              </a:ext>
            </a:extLst>
          </p:cNvPr>
          <p:cNvPicPr>
            <a:picLocks noChangeAspect="1"/>
          </p:cNvPicPr>
          <p:nvPr/>
        </p:nvPicPr>
        <p:blipFill>
          <a:blip r:embed="rId3"/>
          <a:stretch>
            <a:fillRect/>
          </a:stretch>
        </p:blipFill>
        <p:spPr>
          <a:xfrm>
            <a:off x="1804832" y="3869463"/>
            <a:ext cx="14191868" cy="5977073"/>
          </a:xfrm>
          <a:prstGeom prst="rect">
            <a:avLst/>
          </a:prstGeom>
        </p:spPr>
      </p:pic>
    </p:spTree>
    <p:extLst>
      <p:ext uri="{BB962C8B-B14F-4D97-AF65-F5344CB8AC3E}">
        <p14:creationId xmlns:p14="http://schemas.microsoft.com/office/powerpoint/2010/main" val="3795034833"/>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99963"/>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1434275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Abundant Labor Markets</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UN Population Prospects 2019</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E9BEA708-CD35-3257-C1B8-11498B8A45DD}"/>
              </a:ext>
            </a:extLst>
          </p:cNvPr>
          <p:cNvPicPr>
            <a:picLocks/>
          </p:cNvPicPr>
          <p:nvPr/>
        </p:nvPicPr>
        <p:blipFill>
          <a:blip r:embed="rId3"/>
          <a:stretch>
            <a:fillRect/>
          </a:stretch>
        </p:blipFill>
        <p:spPr>
          <a:xfrm>
            <a:off x="1828800" y="2743199"/>
            <a:ext cx="7543800" cy="4572000"/>
          </a:xfrm>
          <a:prstGeom prst="rect">
            <a:avLst/>
          </a:prstGeom>
        </p:spPr>
      </p:pic>
      <p:pic>
        <p:nvPicPr>
          <p:cNvPr id="6" name="Picture 5">
            <a:extLst>
              <a:ext uri="{FF2B5EF4-FFF2-40B4-BE49-F238E27FC236}">
                <a16:creationId xmlns:a16="http://schemas.microsoft.com/office/drawing/2014/main" id="{3FE8E177-BDB1-01C7-DDB3-DE0F6434089C}"/>
              </a:ext>
            </a:extLst>
          </p:cNvPr>
          <p:cNvPicPr>
            <a:picLocks/>
          </p:cNvPicPr>
          <p:nvPr/>
        </p:nvPicPr>
        <p:blipFill>
          <a:blip r:embed="rId4"/>
          <a:stretch>
            <a:fillRect/>
          </a:stretch>
        </p:blipFill>
        <p:spPr>
          <a:xfrm>
            <a:off x="9827841" y="2743199"/>
            <a:ext cx="7543800" cy="4572000"/>
          </a:xfrm>
          <a:prstGeom prst="rect">
            <a:avLst/>
          </a:prstGeom>
        </p:spPr>
      </p:pic>
      <p:pic>
        <p:nvPicPr>
          <p:cNvPr id="7" name="Picture 6">
            <a:extLst>
              <a:ext uri="{FF2B5EF4-FFF2-40B4-BE49-F238E27FC236}">
                <a16:creationId xmlns:a16="http://schemas.microsoft.com/office/drawing/2014/main" id="{92699685-A0FF-CE19-AE55-3AE8A76DA63E}"/>
              </a:ext>
            </a:extLst>
          </p:cNvPr>
          <p:cNvPicPr>
            <a:picLocks/>
          </p:cNvPicPr>
          <p:nvPr/>
        </p:nvPicPr>
        <p:blipFill>
          <a:blip r:embed="rId5"/>
          <a:stretch>
            <a:fillRect/>
          </a:stretch>
        </p:blipFill>
        <p:spPr>
          <a:xfrm>
            <a:off x="1828799" y="7543800"/>
            <a:ext cx="7543800" cy="4572000"/>
          </a:xfrm>
          <a:prstGeom prst="rect">
            <a:avLst/>
          </a:prstGeom>
        </p:spPr>
      </p:pic>
      <p:pic>
        <p:nvPicPr>
          <p:cNvPr id="9" name="Picture 8">
            <a:extLst>
              <a:ext uri="{FF2B5EF4-FFF2-40B4-BE49-F238E27FC236}">
                <a16:creationId xmlns:a16="http://schemas.microsoft.com/office/drawing/2014/main" id="{8B84CE42-2543-6B68-3E11-067C3F313EA8}"/>
              </a:ext>
            </a:extLst>
          </p:cNvPr>
          <p:cNvPicPr>
            <a:picLocks/>
          </p:cNvPicPr>
          <p:nvPr/>
        </p:nvPicPr>
        <p:blipFill>
          <a:blip r:embed="rId6"/>
          <a:stretch>
            <a:fillRect/>
          </a:stretch>
        </p:blipFill>
        <p:spPr>
          <a:xfrm>
            <a:off x="9829800" y="7543799"/>
            <a:ext cx="7543800" cy="4572000"/>
          </a:xfrm>
          <a:prstGeom prst="rect">
            <a:avLst/>
          </a:prstGeom>
        </p:spPr>
      </p:pic>
    </p:spTree>
    <p:extLst>
      <p:ext uri="{BB962C8B-B14F-4D97-AF65-F5344CB8AC3E}">
        <p14:creationId xmlns:p14="http://schemas.microsoft.com/office/powerpoint/2010/main" val="333935039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Globalization and Manufacturing Jobs</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1" y="12527310"/>
            <a:ext cx="10393653"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5" name="Picture 4">
            <a:extLst>
              <a:ext uri="{FF2B5EF4-FFF2-40B4-BE49-F238E27FC236}">
                <a16:creationId xmlns:a16="http://schemas.microsoft.com/office/drawing/2014/main" id="{C92AF3AD-97AA-3344-08D3-16924D135BB4}"/>
              </a:ext>
            </a:extLst>
          </p:cNvPr>
          <p:cNvPicPr>
            <a:picLocks/>
          </p:cNvPicPr>
          <p:nvPr/>
        </p:nvPicPr>
        <p:blipFill>
          <a:blip r:embed="rId3"/>
          <a:stretch>
            <a:fillRect/>
          </a:stretch>
        </p:blipFill>
        <p:spPr>
          <a:xfrm>
            <a:off x="1828799" y="2743200"/>
            <a:ext cx="15087600" cy="9601200"/>
          </a:xfrm>
          <a:prstGeom prst="rect">
            <a:avLst/>
          </a:prstGeom>
        </p:spPr>
      </p:pic>
    </p:spTree>
    <p:extLst>
      <p:ext uri="{BB962C8B-B14F-4D97-AF65-F5344CB8AC3E}">
        <p14:creationId xmlns:p14="http://schemas.microsoft.com/office/powerpoint/2010/main" val="285813015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Globalization’s Disinflationary Effect</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p>
        </p:txBody>
      </p:sp>
      <p:pic>
        <p:nvPicPr>
          <p:cNvPr id="5" name="Picture 4">
            <a:extLst>
              <a:ext uri="{FF2B5EF4-FFF2-40B4-BE49-F238E27FC236}">
                <a16:creationId xmlns:a16="http://schemas.microsoft.com/office/drawing/2014/main" id="{52C9378C-5EF1-1ACA-2076-53C0CB557C11}"/>
              </a:ext>
            </a:extLst>
          </p:cNvPr>
          <p:cNvPicPr>
            <a:picLocks/>
          </p:cNvPicPr>
          <p:nvPr/>
        </p:nvPicPr>
        <p:blipFill>
          <a:blip r:embed="rId3"/>
          <a:stretch>
            <a:fillRect/>
          </a:stretch>
        </p:blipFill>
        <p:spPr>
          <a:xfrm>
            <a:off x="1828799" y="2743200"/>
            <a:ext cx="15087600" cy="9601200"/>
          </a:xfrm>
          <a:prstGeom prst="rect">
            <a:avLst/>
          </a:prstGeom>
        </p:spPr>
      </p:pic>
    </p:spTree>
    <p:extLst>
      <p:ext uri="{BB962C8B-B14F-4D97-AF65-F5344CB8AC3E}">
        <p14:creationId xmlns:p14="http://schemas.microsoft.com/office/powerpoint/2010/main" val="95729119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Globalization and Wage Growth</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1" y="12527310"/>
            <a:ext cx="10393653"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4" name="Picture 3">
            <a:extLst>
              <a:ext uri="{FF2B5EF4-FFF2-40B4-BE49-F238E27FC236}">
                <a16:creationId xmlns:a16="http://schemas.microsoft.com/office/drawing/2014/main" id="{1017C222-6243-D7F1-3207-4455D625A4F7}"/>
              </a:ext>
            </a:extLst>
          </p:cNvPr>
          <p:cNvPicPr>
            <a:picLocks/>
          </p:cNvPicPr>
          <p:nvPr/>
        </p:nvPicPr>
        <p:blipFill>
          <a:blip r:embed="rId3"/>
          <a:stretch>
            <a:fillRect/>
          </a:stretch>
        </p:blipFill>
        <p:spPr>
          <a:xfrm>
            <a:off x="1828799" y="2743199"/>
            <a:ext cx="15087600" cy="9601200"/>
          </a:xfrm>
          <a:prstGeom prst="rect">
            <a:avLst/>
          </a:prstGeom>
        </p:spPr>
      </p:pic>
    </p:spTree>
    <p:extLst>
      <p:ext uri="{BB962C8B-B14F-4D97-AF65-F5344CB8AC3E}">
        <p14:creationId xmlns:p14="http://schemas.microsoft.com/office/powerpoint/2010/main" val="24546065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8DBE-A012-405B-8C36-ADE83B7DA609}"/>
              </a:ext>
            </a:extLst>
          </p:cNvPr>
          <p:cNvSpPr>
            <a:spLocks noGrp="1"/>
          </p:cNvSpPr>
          <p:nvPr>
            <p:ph type="title"/>
          </p:nvPr>
        </p:nvSpPr>
        <p:spPr/>
        <p:txBody>
          <a:bodyPr>
            <a:normAutofit/>
          </a:bodyPr>
          <a:lstStyle/>
          <a:p>
            <a:r>
              <a:rPr lang="en-US" dirty="0"/>
              <a:t>Fed Funds Target Rate</a:t>
            </a:r>
          </a:p>
        </p:txBody>
      </p:sp>
      <p:sp>
        <p:nvSpPr>
          <p:cNvPr id="8" name="TextBox 7">
            <a:extLst>
              <a:ext uri="{FF2B5EF4-FFF2-40B4-BE49-F238E27FC236}">
                <a16:creationId xmlns:a16="http://schemas.microsoft.com/office/drawing/2014/main" id="{102D49FC-5306-47B1-911E-739004B68C95}"/>
              </a:ext>
            </a:extLst>
          </p:cNvPr>
          <p:cNvSpPr txBox="1"/>
          <p:nvPr/>
        </p:nvSpPr>
        <p:spPr>
          <a:xfrm>
            <a:off x="1804832" y="12527310"/>
            <a:ext cx="7669908" cy="369332"/>
          </a:xfrm>
          <a:prstGeom prst="rect">
            <a:avLst/>
          </a:prstGeom>
          <a:noFill/>
        </p:spPr>
        <p:txBody>
          <a:bodyPr wrap="square" lIns="0" tIns="0" rIns="0" bIns="0" rtlCol="0">
            <a:spAutoFit/>
          </a:bodyPr>
          <a:lstStyle/>
          <a:p>
            <a:pPr>
              <a:spcBef>
                <a:spcPts val="600"/>
              </a:spcBef>
            </a:pPr>
            <a:r>
              <a:rPr lang="en-US" i="1" dirty="0">
                <a:solidFill>
                  <a:schemeClr val="tx1"/>
                </a:solidFill>
                <a:latin typeface="+mn-lt"/>
              </a:rPr>
              <a:t>Source: Bloomberg</a:t>
            </a:r>
            <a:endParaRPr lang="en-US" b="1" i="1" dirty="0">
              <a:solidFill>
                <a:schemeClr val="tx1"/>
              </a:solidFill>
              <a:latin typeface="+mn-lt"/>
            </a:endParaRPr>
          </a:p>
        </p:txBody>
      </p:sp>
      <p:pic>
        <p:nvPicPr>
          <p:cNvPr id="4" name="Picture 3">
            <a:extLst>
              <a:ext uri="{FF2B5EF4-FFF2-40B4-BE49-F238E27FC236}">
                <a16:creationId xmlns:a16="http://schemas.microsoft.com/office/drawing/2014/main" id="{62821769-5414-5CCA-C398-FCBBB0827490}"/>
              </a:ext>
            </a:extLst>
          </p:cNvPr>
          <p:cNvPicPr>
            <a:picLocks/>
          </p:cNvPicPr>
          <p:nvPr/>
        </p:nvPicPr>
        <p:blipFill>
          <a:blip r:embed="rId3"/>
          <a:stretch>
            <a:fillRect/>
          </a:stretch>
        </p:blipFill>
        <p:spPr>
          <a:xfrm>
            <a:off x="1828799" y="2743200"/>
            <a:ext cx="15087600" cy="9601200"/>
          </a:xfrm>
          <a:prstGeom prst="rect">
            <a:avLst/>
          </a:prstGeom>
        </p:spPr>
      </p:pic>
    </p:spTree>
    <p:extLst>
      <p:ext uri="{BB962C8B-B14F-4D97-AF65-F5344CB8AC3E}">
        <p14:creationId xmlns:p14="http://schemas.microsoft.com/office/powerpoint/2010/main" val="179838922"/>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3.png"/></Relationships>
</file>

<file path=ppt/theme/theme1.xml><?xml version="1.0" encoding="utf-8"?>
<a:theme xmlns:a="http://schemas.openxmlformats.org/drawingml/2006/main" name="White">
  <a:themeElements>
    <a:clrScheme name="Chantico">
      <a:dk1>
        <a:sysClr val="windowText" lastClr="000000"/>
      </a:dk1>
      <a:lt1>
        <a:sysClr val="window" lastClr="FFFFFF"/>
      </a:lt1>
      <a:dk2>
        <a:srgbClr val="5F3D18"/>
      </a:dk2>
      <a:lt2>
        <a:srgbClr val="EEECE1"/>
      </a:lt2>
      <a:accent1>
        <a:srgbClr val="5F2418"/>
      </a:accent1>
      <a:accent2>
        <a:srgbClr val="D6B04F"/>
      </a:accent2>
      <a:accent3>
        <a:srgbClr val="E67917"/>
      </a:accent3>
      <a:accent4>
        <a:srgbClr val="10818C"/>
      </a:accent4>
      <a:accent5>
        <a:srgbClr val="5C3F92"/>
      </a:accent5>
      <a:accent6>
        <a:srgbClr val="81BE00"/>
      </a:accent6>
      <a:hlink>
        <a:srgbClr val="366E87"/>
      </a:hlink>
      <a:folHlink>
        <a:srgbClr val="A1005F"/>
      </a:folHlink>
    </a:clrScheme>
    <a:fontScheme name="White">
      <a:majorFont>
        <a:latin typeface="Roboto Regular"/>
        <a:ea typeface="Roboto Regular"/>
        <a:cs typeface="Roboto Regular"/>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2700" dist="12700" dir="5400000" rotWithShape="0">
              <a:srgbClr val="000000">
                <a:alpha val="50000"/>
              </a:srgbClr>
            </a:outerShdw>
          </a:effectLst>
        </a:effectStyle>
        <a:effectStyle>
          <a:effectLst>
            <a:outerShdw blurRad="25400" rotWithShape="0">
              <a:srgbClr val="000000">
                <a:alpha val="50000"/>
              </a:srgbClr>
            </a:outerShdw>
          </a:effectLst>
        </a:effectStyle>
        <a:effectStyle>
          <a:effectLst>
            <a:outerShdw blurRad="127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4EA0"/>
        </a:solidFill>
        <a:ln w="9525" cap="flat">
          <a:solidFill>
            <a:srgbClr val="004EA0"/>
          </a:solidFill>
          <a:miter lim="400000"/>
        </a:ln>
        <a:effectLst/>
        <a:sp3d/>
      </a:spPr>
      <a:bodyPr rot="0" spcFirstLastPara="1" vertOverflow="overflow" horzOverflow="overflow" vert="horz" wrap="square" lIns="38100" tIns="38100" rIns="38100" bIns="3810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n-lt"/>
            <a:ea typeface="Helvetica Light"/>
            <a:cs typeface="Helvetica Light"/>
            <a:sym typeface="Helvetica Light"/>
          </a:defRPr>
        </a:def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spPr>
      <a:bodyPr wrap="square" lIns="0" tIns="0" rIns="0" bIns="0" rtlCol="0">
        <a:spAutoFit/>
      </a:bodyPr>
      <a:lstStyle>
        <a:defPPr marL="358775" indent="-358775">
          <a:spcBef>
            <a:spcPts val="600"/>
          </a:spcBef>
          <a:buFont typeface="Arial" panose="020B0604020202020204" pitchFamily="34" charset="0"/>
          <a:buChar char="•"/>
          <a:defRPr dirty="0" smtClean="0">
            <a:solidFill>
              <a:schemeClr val="bg2"/>
            </a:solidFill>
            <a:latin typeface="+mn-lt"/>
          </a:defRPr>
        </a:defPPr>
      </a:lst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Roboto Regular"/>
        <a:ea typeface="Roboto Regular"/>
        <a:cs typeface="Roboto Regular"/>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2700" dist="12700" dir="5400000" rotWithShape="0">
              <a:srgbClr val="000000">
                <a:alpha val="50000"/>
              </a:srgbClr>
            </a:outerShdw>
          </a:effectLst>
        </a:effectStyle>
        <a:effectStyle>
          <a:effectLst>
            <a:outerShdw blurRad="25400" rotWithShape="0">
              <a:srgbClr val="000000">
                <a:alpha val="50000"/>
              </a:srgbClr>
            </a:outerShdw>
          </a:effectLst>
        </a:effectStyle>
        <a:effectStyle>
          <a:effectLst>
            <a:outerShdw blurRad="127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12700" dist="12700" dir="5400000" rotWithShape="0">
            <a:srgbClr val="000000">
              <a:alpha val="50000"/>
            </a:srgbClr>
          </a:outerShdw>
        </a:effectLst>
        <a:sp3d/>
      </a:spPr>
      <a:bodyPr rot="0" spcFirstLastPara="1" vertOverflow="overflow" horzOverflow="overflow" vert="horz" wrap="square" lIns="38100" tIns="38100" rIns="38100" bIns="381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25860"/>
            </a:solidFill>
            <a:effectLst/>
            <a:uFillTx/>
            <a:latin typeface="+mj-lt"/>
            <a:ea typeface="+mj-ea"/>
            <a:cs typeface="+mj-cs"/>
            <a:sym typeface="Roboto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44138</TotalTime>
  <Words>689</Words>
  <Application>Microsoft Office PowerPoint</Application>
  <PresentationFormat>Custom</PresentationFormat>
  <Paragraphs>135</Paragraphs>
  <Slides>47</Slides>
  <Notes>39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vt:lpstr>
      <vt:lpstr>Calibri Light</vt:lpstr>
      <vt:lpstr>Helvetica Light</vt:lpstr>
      <vt:lpstr>Helvetica Neue</vt:lpstr>
      <vt:lpstr>Roboto Bold</vt:lpstr>
      <vt:lpstr>Roboto Medium</vt:lpstr>
      <vt:lpstr>Roboto Regular</vt:lpstr>
      <vt:lpstr>Wingdings</vt:lpstr>
      <vt:lpstr>White</vt:lpstr>
      <vt:lpstr>PowerPoint Presentation</vt:lpstr>
      <vt:lpstr>A New Investment Era</vt:lpstr>
      <vt:lpstr>PowerPoint Presentation</vt:lpstr>
      <vt:lpstr>Fastest Population Doubling in History</vt:lpstr>
      <vt:lpstr>Abundant Labor Markets</vt:lpstr>
      <vt:lpstr>Globalization and Manufacturing Jobs</vt:lpstr>
      <vt:lpstr>Globalization’s Disinflationary Effect</vt:lpstr>
      <vt:lpstr>Globalization and Wage Growth</vt:lpstr>
      <vt:lpstr>Fed Funds Target Rate</vt:lpstr>
      <vt:lpstr>US 10 Year Interest Rates</vt:lpstr>
      <vt:lpstr>PowerPoint Presentation</vt:lpstr>
      <vt:lpstr>Total Trade - 1990</vt:lpstr>
      <vt:lpstr>Total Trade - 2000</vt:lpstr>
      <vt:lpstr>Total Trade - 2010</vt:lpstr>
      <vt:lpstr>Total Trade – 2020</vt:lpstr>
      <vt:lpstr>Total Trade – 2025</vt:lpstr>
      <vt:lpstr>Chinese Imports (% of total U.S. imports)</vt:lpstr>
      <vt:lpstr>Approximate Effective Tariff Rate</vt:lpstr>
      <vt:lpstr>Geopolitical News Article Count</vt:lpstr>
      <vt:lpstr>Geopolitical Threats</vt:lpstr>
      <vt:lpstr>Geopolitical Acts</vt:lpstr>
      <vt:lpstr>Total Tanker Vessel Crossings – Strait of Hormuz</vt:lpstr>
      <vt:lpstr>Supply Chain Pressure</vt:lpstr>
      <vt:lpstr>WTI Crude Oil Price</vt:lpstr>
      <vt:lpstr>Total World Oil Supply</vt:lpstr>
      <vt:lpstr>PowerPoint Presentation</vt:lpstr>
      <vt:lpstr>Durable Goods ex-Transportation (yoy, %)</vt:lpstr>
      <vt:lpstr>U.S. Spending on Data Center Construction</vt:lpstr>
      <vt:lpstr>DRAM Spot Prices</vt:lpstr>
      <vt:lpstr>IEA Forecast for Electricity Demand</vt:lpstr>
      <vt:lpstr>DRAM Spot Prices</vt:lpstr>
      <vt:lpstr>Highly Concentrated Supply Chain</vt:lpstr>
      <vt:lpstr>Productivity Rebound</vt:lpstr>
      <vt:lpstr>PowerPoint Presentation</vt:lpstr>
      <vt:lpstr>Population Growth is Slowing</vt:lpstr>
      <vt:lpstr>Fertility Plummeting</vt:lpstr>
      <vt:lpstr>Federal Reserve Bank Balance Sheet</vt:lpstr>
      <vt:lpstr>Federal Debt as a % GDP</vt:lpstr>
      <vt:lpstr>PowerPoint Presentation</vt:lpstr>
      <vt:lpstr>Texas Population Forecast</vt:lpstr>
      <vt:lpstr>Texas Population Pyramid</vt:lpstr>
      <vt:lpstr>Texas Dependency Ratio</vt:lpstr>
      <vt:lpstr>2023 TEXPERS Asset Allocation</vt:lpstr>
      <vt:lpstr>2023 TEXPERS Alternatives Allocation</vt:lpstr>
      <vt:lpstr>2025 Investment Return Assumptions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Plan</dc:title>
  <dc:creator>TFC2017</dc:creator>
  <cp:lastModifiedBy>Gina Sanchez</cp:lastModifiedBy>
  <cp:revision>1051</cp:revision>
  <cp:lastPrinted>2019-05-08T02:13:13Z</cp:lastPrinted>
  <dcterms:modified xsi:type="dcterms:W3CDTF">2026-07-31T06:33:57Z</dcterms:modified>
</cp:coreProperties>
</file>