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notesSlides/notesSlide11.xml" ContentType="application/vnd.openxmlformats-officedocument.presentationml.notesSlide+xml"/>
  <Override PartName="/docProps/app.xml" ContentType="application/vnd.openxmlformats-officedocument.extended-properties+xml"/>
  <Override PartName="/ppt/notesSlides/notesSlide16.xml" ContentType="application/vnd.openxmlformats-officedocument.presentationml.notesSlide+xml"/>
  <Override PartName="/docProps/core.xml" ContentType="application/vnd.openxmlformats-package.core-properties+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presentation.xml" ContentType="application/vnd.openxmlformats-officedocument.presentationml.presentation.main+xml"/>
  <Override PartName="/ppt/notesMasters/notesMaster1.xml" ContentType="application/vnd.openxmlformats-officedocument.presentationml.notesMaster+xml"/>
  <Override PartName="/ppt/viewProps.xml" ContentType="application/vnd.openxmlformats-officedocument.presentationml.viewProps+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presProps.xml" ContentType="application/vnd.openxmlformats-officedocument.presentationml.presProps+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6.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88825" cy="6858000"/>
  <p:notesSz cx="6858000" cy="1218882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41"/>
    <p:restoredTop sz="94610"/>
  </p:normalViewPr>
  <p:slideViewPr>
    <p:cSldViewPr snapToGrid="0" snapToObjects="1">
      <p:cViewPr varScale="1">
        <p:scale>
          <a:sx n="45" d="100"/>
          <a:sy n="45" d="100"/>
        </p:scale>
        <p:origin x="75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2218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third advanced topic is conflicts of interest -- an area where even well-meaning trustees can create fiduciary exposure without realizing it.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Conflicts of interest are where the duty of loyalty gets tested most directly. Watch for the usual red flags: a trustee or staff member with a financial tie to a vendor being considered, gifts or travel from managers and consultants, family members working for a service provider, or placement-agent fees that never made it into your disclosure materials. Federal appellate courts have described a pension trustee's fiduciary obligations as 'the highest known to the law' -- higher than the ordinary standard of care that applies in most commercial relationships. That phrase is worth remembering because it sets expectations: this is not a 'reasonable business judgment' standard, it's a strict, undivided-loyalty standard. One nuance advanced trustees should internalize: disclosure is necessary, but it is not always sufficient. A trustee can disclose a conflict in good faith and still be required to recuse from the discussion and the vote. Disclosure manages transparency; recusal manages the actual conflict. Best-practice boards formalize all of this -- a written conflict policy, annual disclosure statements from every trustee, clear recusal protocols, defined gift and travel limits, and minutes that document each of these steps as they happen, not reconstructed after the fact.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what's happening in the courts, because 2025 produced two decisions that are already shaping how fiduciary counsel advises boards on alternative investments. One important caveat first: Texas governmental pension plans are exempt from ERISA, so these federal cases are not binding precedent for your system. But because Government Code 802.203's prudent-person language closely tracks ERISA's prudent-expert standard, Texas courts, the PRB, and most fiduciary counsel treat this body of law as persuasive guidance. In Anderson versus Intel Corporation Investment Policy Committee, decided by the Ninth Circuit in 2025, the court affirmed dismissal of a claim that including hedge fund and private equity exposure inside a diversified target-date fund was imprudent -- because the fiduciaries had followed a documented, prudent process. In Carlisle versus Teamsters Board of Trustees, the Second Circuit in November 2025 dismissed a similar claim, holding that plaintiffs can't simply allege that private-market investments are categorically imprudent; they have to allege the fiduciaries deviated from normal practice. The throughline in both cases is what practitioners call procedural prudence: courts are examining whether the fiduciaries followed a sound decision-making process, not whether the investment ultimately performed well. That's the single most actionable idea in this whole session -- if your board can show a documented, expert-informed process, that's your strongest defense, independent of how any particular investment turns out.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compliance note before we move to the case study. Under the PRB's Minimum Educational Training program, every trustee and administrator must complete at least seven credit hours of training within their first year of service, and those seven hours must touch all seven core content areas: fiduciary matters, governance, ethics, investments, actuarial matters, benefits administration, and risk management -- with a rule that no single area can count for less than half an hour or more than two hours. Beyond that first year, continuing education draws from a broader list: compliance, legal and regulatory matters, pension accounting, custodial issues, plan administration, the Texas Open Meetings Act, and the Texas Public Information Act. The one change worth flagging for 2025: the PRB moved to a calendar-year training cycle. If you're seated or hired before September 1st of a given year, that calendar year now counts as your first year of service, which should make tracking compliance simpler across systems. There's also an extension form available if exceptional circumstances prevent you from finishing on time. This session is designed to count toward your Fiduciary Matters requirement -- please check with your system administrator on exactly how the hours will be logged.</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apply everything to a scenario. Staff has recommended committing $50 million to a new private-credit fund. The general partner used to employ your board chair's brother-in-law as a regional sales director, though he left that role two years ago. The due-diligence package shows strong historical returns, but the fee-structure disclosure is thin and there's no side-letter summary included. Take a few minutes with the people near you, or we can discuss as a full group: What duty issues does this raise, and whose duty is implicated -- is this a loyalty problem, a prudence problem, or both? What would you want to see documented in the minutes before anyone votes? Does the board chair need to recuse, given the past employment relationship is once removed and two years old -- and if he simply discloses it, is that enough? And what should staff go back and get from the GP before this ever comes back for a vote -- full fee transparency, a side-letter summary, a benchmarking comparison against similar vintage funds? [Facilitator note: there's no single right answer here. The instructive part is watching the board reason through recusal thresholds and what 'enough documentation' looks like before commitment. A reasonable synthesis: the family connection is attenuated and dated, so many boards would allow disclosure plus a vote rather than mandatory recusal -- but only after staff closes the fee and side-letter gaps and the process is fully documented in the minutes.]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one-page toolkit you can literally bring back to your next board meeting -- it's also in your handout. Six habits: document the process, not just the decision; diversify absent a clearly prudent reason not to; disclose conflicts before discussion and vote, and recuse when required rather than when convenient; delegate prudently by using a documented, repeatable process to select and monitor managers and consultants; defer to experts on matters outside your expertise, but stay informed enough to ask good questions; and review your investment policy and conflict policy annually against Chapter 802 and current PRB rules, since both statute and PRB guidance continue to evolve.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close: three takeaways. First, sole interest plus prudent process are the two pillars of Texas public-pension fiduciary duty -- everything else we discussed today hangs off those two ideas. Second, statutory investment directives like SB 667 don't override your fiduciary duty; you implement them prudently and you document that compliance. Third, and maybe most practically useful: courts and reviewers judge the process you followed, not the hindsight performance of the investment -- so a documented, expert-informed process is the single best thing your board can do to manage fiduciary risk. I'll open it up for questions now, and I'm also glad to talk afterward -- my contact information is on the screen. Thank you all for your attention and for the work you do on behalf of your members.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Thank you for joining this advanced trustee training session at the TEXPERS Summer Educational Forum. This is designed for trustees who already have foundational fiduciary training and want to go deeper into current issues. In the next hour we'll cover four things: first, we'll do a fast refresher on the Texas fiduciary standard so we're all using the same baseline; second, we'll dig into a live tension many boards are navigating right now -- reconciling your sole-interest duty of loyalty with legislative investment directives like SB 667; third, we'll walk through your evolving duty to select and monitor service providers, especially in alternative investments; and fourth, we'll translate two significant 2025 federal fiduciary decisions into practical documentation habits. We'll close with a short case study, a one-page fiduciary process toolkit you can take back to your board, and time for questions. This session is intended to satisfy Fiduciary Matters training content under the PRB's MET program -- check with your system administrator on how the credit hours apply to your record.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our roadmap, with rough timestamps. I'll keep an eye on the clock, but please jump in with questions as we go rather than saving them all for the end -- this is advanced content and it works best as a conversation, not a lecture. If we run long on discussion, I'll compress the toolkit section since you'll have that slide and the handout to take with you regardless.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the two provisions that anchor everything else we'll discuss. Texas public-pension fiduciary duty really comes from two sources working together. The first is Article XVI, Section 67 of the Texas Constitution, which makes trustees fiduciaries and requires that they act solely in the interest of members and beneficiaries -- that's your duty of loyalty, and it answers the question 'in whose interest am I acting?' The second is Government Code Section 802.203, which imports the classic prudent-person standard -- care, skill, prudence, and diligence that a prudent person familiar with these matters would use -- plus an affirmative duty to diversify unless it's clearly prudent not to. That's your duty of care, and it answers the question 'how do I go about making this decision?' Advanced trustees should notice that 802.203 is process language, not outcome language -- it asks what a prudent person would have done given what was known at the time, not whether the investment worked out. We'll come back to that distinction when we look at recent case law.</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Putting it together, advanced trustees usually organize the standard into four working duties: loyalty, prudence, diversification, and compliance with governing law. The one that trips up even experienced boards is the fourth one -- compliance with governing law -- because it's not simply 'follow the statute.' If a statute or a board policy ever conflicted with your fiduciary duty to members, fiduciary duty wins; trustees can't be directed to breach their duty of loyalty or prudence by a policy, a sponsor, or even well-intentioned board consensus. Keep that hierarchy in mind, because it's exactly the tension we're going to unpack in the next section with statutory investment restrictions.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move into our first advanced topic: what happens when the Legislature tells your system what it can or cannot invest in?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the trickiest advanced issues boards are navigating right now. Your duty of loyalty runs solely to members and beneficiaries -- so what happens when the Legislature restricts what you can invest in for reasons that have nothing to do with any individual member's retirement security? Take SB 667 from the 89th Legislature in 2025, which prohibits Texas public retirement systems from investing in certain Chinese-affiliated entities starting September 1, 2025. The way courts and fiduciary counsel generally analyze this is: the Legislature has the sovereign authority to define your investable universe -- the same authority that wrote the fiduciary duty into the Constitution in the first place. Restricting which assets are eligible is different from ordering a trustee to act against a member's interest within the remaining, eligible universe. So compliance with a validly enacted statutory restriction is not, by itself, a breach of the duty of loyalty. That said, trustees still have real work to do: confirm you're reading the restriction correctly and not over- or under-applying it, implement any required divestment in a prudent way so you're not realizing unnecessary losses through a rushed sale, and document all of it. And it's worth drawing a bright line between legislatively mandated restrictions -- which you must follow -- and a board voluntarily pursuing non-financial objectives on its own initiative, which invites much closer scrutiny under the sole-interest duty. This is genuinely an evolving and, in places, contested area of public pension law, so when a new statute or policy proposal touches your investment universe, loop in your system's fiduciary counsel early rather than resolving it at the board table alone.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second advanced topic covers a duty that's easy to satisfy at the hiring stage and easy to neglect afterward: ongoing monitoring of your investment managers, consultants, and alternative-investment vehicles.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Fiduciary duty around service providers doesn't stop the day you sign a contract -- it runs for the life of the relationship. Texas Government Code Section 802.109 actually builds this into statute: it requires an independent evaluation of your investment practices, manager selection and monitoring process, and fees -- every three years for systems with at least $100 million in assets, and every six years for systems between $30 and $100 million. Think of the duty in three stages. First, initial due diligence -- experience, ADV or equivalent disclosures, references, operational infrastructure, fee structure -- before you ever hire. Second, ongoing monitoring -- are they still performing against the agreed benchmark, has key staff turned over, has the fee structure crept, are there side letters you haven't seen. Third, alternative investments specifically draw extra scrutiny because of layered fees, illiquidity, valuation lag, and placement-agent arrangements that aren't always transparent up front. The single most important practical habit here is documentation. When a decision is later questioned -- by a member, an auditor, the PRB, or a court -- what protects the board is a clear record showing what information the board had, what its consultants or staff advised, and why the choice was reasonable given what was known at the time. That prospective standard is critical: you are not judged on whether the investment performed well in hindsight, you're judged on whether the process was sound when the decision was made.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1E2761"/>
          </a:solidFill>
          <a:ln/>
        </p:spPr>
        <p:txBody>
          <a:bodyPr/>
          <a:lstStyle/>
          <a:p>
            <a:endParaRPr lang="en-US"/>
          </a:p>
        </p:txBody>
      </p:sp>
      <p:sp>
        <p:nvSpPr>
          <p:cNvPr id="3" name="Shape 1"/>
          <p:cNvSpPr/>
          <p:nvPr/>
        </p:nvSpPr>
        <p:spPr>
          <a:xfrm>
            <a:off x="9692640" y="822960"/>
            <a:ext cx="1828800" cy="1828800"/>
          </a:xfrm>
          <a:prstGeom prst="ellipse">
            <a:avLst/>
          </a:prstGeom>
          <a:solidFill>
            <a:srgbClr val="141A45"/>
          </a:solidFill>
          <a:ln/>
        </p:spPr>
        <p:txBody>
          <a:bodyPr/>
          <a:lstStyle/>
          <a:p>
            <a:endParaRPr lang="en-US"/>
          </a:p>
        </p:txBody>
      </p:sp>
      <p:pic>
        <p:nvPicPr>
          <p:cNvPr id="4" name="Image 0" descr="/sessions/serene-modest-carson/mnt/outputs/_icons/scale.png"/>
          <p:cNvPicPr>
            <a:picLocks noChangeAspect="1"/>
          </p:cNvPicPr>
          <p:nvPr/>
        </p:nvPicPr>
        <p:blipFill>
          <a:blip r:embed="rId3"/>
          <a:stretch>
            <a:fillRect/>
          </a:stretch>
        </p:blipFill>
        <p:spPr>
          <a:xfrm>
            <a:off x="10168128" y="1298448"/>
            <a:ext cx="877824" cy="877824"/>
          </a:xfrm>
          <a:prstGeom prst="rect">
            <a:avLst/>
          </a:prstGeom>
        </p:spPr>
      </p:pic>
      <p:sp>
        <p:nvSpPr>
          <p:cNvPr id="5" name="Text 2"/>
          <p:cNvSpPr/>
          <p:nvPr/>
        </p:nvSpPr>
        <p:spPr>
          <a:xfrm>
            <a:off x="822960" y="1554480"/>
            <a:ext cx="8229600" cy="457200"/>
          </a:xfrm>
          <a:prstGeom prst="rect">
            <a:avLst/>
          </a:prstGeom>
          <a:noFill/>
          <a:ln/>
        </p:spPr>
        <p:txBody>
          <a:bodyPr wrap="square" rtlCol="0" anchor="ctr"/>
          <a:lstStyle/>
          <a:p>
            <a:pPr marL="0" indent="0">
              <a:buNone/>
            </a:pPr>
            <a:r>
              <a:rPr lang="en-US" sz="1600" b="1" kern="0" spc="300" dirty="0">
                <a:solidFill>
                  <a:srgbClr val="B8912B"/>
                </a:solidFill>
                <a:latin typeface="Calibri" pitchFamily="34" charset="0"/>
                <a:ea typeface="Calibri" pitchFamily="34" charset="-122"/>
                <a:cs typeface="Calibri" pitchFamily="34" charset="-120"/>
              </a:rPr>
              <a:t>ADVANCED TRUSTEE TRAINING</a:t>
            </a:r>
            <a:endParaRPr lang="en-US" sz="1600" dirty="0"/>
          </a:p>
        </p:txBody>
      </p:sp>
      <p:sp>
        <p:nvSpPr>
          <p:cNvPr id="6" name="Text 3"/>
          <p:cNvSpPr/>
          <p:nvPr/>
        </p:nvSpPr>
        <p:spPr>
          <a:xfrm>
            <a:off x="822960" y="2011680"/>
            <a:ext cx="9875520" cy="1828800"/>
          </a:xfrm>
          <a:prstGeom prst="rect">
            <a:avLst/>
          </a:prstGeom>
          <a:noFill/>
          <a:ln/>
        </p:spPr>
        <p:txBody>
          <a:bodyPr wrap="square" rtlCol="0" anchor="ctr"/>
          <a:lstStyle/>
          <a:p>
            <a:pPr marL="0" indent="0">
              <a:lnSpc>
                <a:spcPct val="105000"/>
              </a:lnSpc>
              <a:buNone/>
            </a:pPr>
            <a:r>
              <a:rPr lang="en-US" sz="4000" b="1" dirty="0">
                <a:solidFill>
                  <a:srgbClr val="FFFFFF"/>
                </a:solidFill>
                <a:latin typeface="Cambria" pitchFamily="34" charset="0"/>
                <a:ea typeface="Cambria" pitchFamily="34" charset="-122"/>
                <a:cs typeface="Cambria" pitchFamily="34" charset="-120"/>
              </a:rPr>
              <a:t>Advanced Fiduciary Duties for</a:t>
            </a:r>
            <a:endParaRPr lang="en-US" sz="4000" dirty="0"/>
          </a:p>
          <a:p>
            <a:pPr marL="0" indent="0">
              <a:lnSpc>
                <a:spcPct val="105000"/>
              </a:lnSpc>
              <a:buNone/>
            </a:pPr>
            <a:r>
              <a:rPr lang="en-US" sz="4000" b="1" dirty="0">
                <a:solidFill>
                  <a:srgbClr val="FFFFFF"/>
                </a:solidFill>
                <a:latin typeface="Cambria" pitchFamily="34" charset="0"/>
                <a:ea typeface="Cambria" pitchFamily="34" charset="-122"/>
                <a:cs typeface="Cambria" pitchFamily="34" charset="-120"/>
              </a:rPr>
              <a:t>Public Pension Trustees</a:t>
            </a:r>
            <a:endParaRPr lang="en-US" sz="4000" dirty="0"/>
          </a:p>
        </p:txBody>
      </p:sp>
      <p:sp>
        <p:nvSpPr>
          <p:cNvPr id="7" name="Text 4"/>
          <p:cNvSpPr/>
          <p:nvPr/>
        </p:nvSpPr>
        <p:spPr>
          <a:xfrm>
            <a:off x="822960" y="3703320"/>
            <a:ext cx="8778240" cy="731520"/>
          </a:xfrm>
          <a:prstGeom prst="rect">
            <a:avLst/>
          </a:prstGeom>
          <a:noFill/>
          <a:ln/>
        </p:spPr>
        <p:txBody>
          <a:bodyPr wrap="square" rtlCol="0" anchor="ctr"/>
          <a:lstStyle/>
          <a:p>
            <a:pPr marL="0" indent="0">
              <a:buNone/>
            </a:pPr>
            <a:r>
              <a:rPr lang="en-US" sz="1500" i="1" dirty="0">
                <a:solidFill>
                  <a:srgbClr val="CADCFC"/>
                </a:solidFill>
                <a:latin typeface="Calibri" pitchFamily="34" charset="0"/>
                <a:ea typeface="Calibri" pitchFamily="34" charset="-122"/>
                <a:cs typeface="Calibri" pitchFamily="34" charset="-120"/>
              </a:rPr>
              <a:t>A one-hour advanced session on fiduciary duty, conflicts of interest, and current legal developments for Texas public pension trustees.</a:t>
            </a:r>
            <a:endParaRPr lang="en-US" sz="1500" dirty="0"/>
          </a:p>
        </p:txBody>
      </p:sp>
      <p:sp>
        <p:nvSpPr>
          <p:cNvPr id="8" name="Shape 5"/>
          <p:cNvSpPr/>
          <p:nvPr/>
        </p:nvSpPr>
        <p:spPr>
          <a:xfrm>
            <a:off x="822960" y="4617720"/>
            <a:ext cx="3657600" cy="0"/>
          </a:xfrm>
          <a:prstGeom prst="line">
            <a:avLst/>
          </a:prstGeom>
          <a:noFill/>
          <a:ln w="19050">
            <a:solidFill>
              <a:srgbClr val="B8912B"/>
            </a:solidFill>
            <a:prstDash val="solid"/>
          </a:ln>
        </p:spPr>
        <p:txBody>
          <a:bodyPr/>
          <a:lstStyle/>
          <a:p>
            <a:endParaRPr lang="en-US"/>
          </a:p>
        </p:txBody>
      </p:sp>
      <p:sp>
        <p:nvSpPr>
          <p:cNvPr id="9" name="Text 6"/>
          <p:cNvSpPr/>
          <p:nvPr/>
        </p:nvSpPr>
        <p:spPr>
          <a:xfrm>
            <a:off x="822960" y="4754880"/>
            <a:ext cx="7315200" cy="36576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TEXPERS Summer Educational Forum  •  2026</a:t>
            </a:r>
            <a:endParaRPr lang="en-US" sz="1400" dirty="0"/>
          </a:p>
        </p:txBody>
      </p:sp>
      <p:sp>
        <p:nvSpPr>
          <p:cNvPr id="10" name="Text 7"/>
          <p:cNvSpPr/>
          <p:nvPr/>
        </p:nvSpPr>
        <p:spPr>
          <a:xfrm>
            <a:off x="822960" y="5166360"/>
            <a:ext cx="7315200" cy="365760"/>
          </a:xfrm>
          <a:prstGeom prst="rect">
            <a:avLst/>
          </a:prstGeom>
          <a:noFill/>
          <a:ln/>
        </p:spPr>
        <p:txBody>
          <a:bodyPr wrap="square" rtlCol="0" anchor="ctr"/>
          <a:lstStyle/>
          <a:p>
            <a:pPr marL="0" indent="0">
              <a:buNone/>
            </a:pPr>
            <a:r>
              <a:rPr lang="en-US" sz="1400" dirty="0">
                <a:solidFill>
                  <a:srgbClr val="CADCFC"/>
                </a:solidFill>
                <a:latin typeface="Calibri" pitchFamily="34" charset="0"/>
                <a:ea typeface="Calibri" pitchFamily="34" charset="-122"/>
                <a:cs typeface="Calibri" pitchFamily="34" charset="-120"/>
              </a:rPr>
              <a:t>Presented by Tamla Wilson</a:t>
            </a:r>
            <a:endParaRPr lang="en-US" sz="1400" dirty="0"/>
          </a:p>
        </p:txBody>
      </p:sp>
      <p:sp>
        <p:nvSpPr>
          <p:cNvPr id="11" name="Text 8"/>
          <p:cNvSpPr/>
          <p:nvPr/>
        </p:nvSpPr>
        <p:spPr>
          <a:xfrm>
            <a:off x="822960" y="6309360"/>
            <a:ext cx="9144000" cy="365760"/>
          </a:xfrm>
          <a:prstGeom prst="rect">
            <a:avLst/>
          </a:prstGeom>
          <a:noFill/>
          <a:ln/>
        </p:spPr>
        <p:txBody>
          <a:bodyPr wrap="square" rtlCol="0" anchor="ctr"/>
          <a:lstStyle/>
          <a:p>
            <a:pPr marL="0" indent="0">
              <a:buNone/>
            </a:pPr>
            <a:r>
              <a:rPr lang="en-US" sz="1000" i="1" dirty="0">
                <a:solidFill>
                  <a:srgbClr val="8E9BC9"/>
                </a:solidFill>
                <a:latin typeface="Calibri" pitchFamily="34" charset="0"/>
                <a:ea typeface="Calibri" pitchFamily="34" charset="-122"/>
                <a:cs typeface="Calibri" pitchFamily="34" charset="-120"/>
              </a:rPr>
              <a:t>For continuing-education / trustee-training purposes. Not legal advice — consult your system's fiduciary counsel.</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1E2761"/>
          </a:solidFill>
          <a:ln/>
        </p:spPr>
        <p:txBody>
          <a:bodyPr/>
          <a:lstStyle/>
          <a:p>
            <a:endParaRPr lang="en-US"/>
          </a:p>
        </p:txBody>
      </p:sp>
      <p:sp>
        <p:nvSpPr>
          <p:cNvPr id="3" name="Text 1"/>
          <p:cNvSpPr/>
          <p:nvPr/>
        </p:nvSpPr>
        <p:spPr>
          <a:xfrm>
            <a:off x="822960" y="1828800"/>
            <a:ext cx="3657600" cy="2011680"/>
          </a:xfrm>
          <a:prstGeom prst="rect">
            <a:avLst/>
          </a:prstGeom>
          <a:noFill/>
          <a:ln/>
        </p:spPr>
        <p:txBody>
          <a:bodyPr wrap="square" rtlCol="0" anchor="ctr"/>
          <a:lstStyle/>
          <a:p>
            <a:pPr marL="0" indent="0">
              <a:buNone/>
            </a:pPr>
            <a:r>
              <a:rPr lang="en-US" sz="13000" b="1" dirty="0">
                <a:solidFill>
                  <a:srgbClr val="141A45"/>
                </a:solidFill>
                <a:latin typeface="Cambria" pitchFamily="34" charset="0"/>
                <a:ea typeface="Cambria" pitchFamily="34" charset="-122"/>
                <a:cs typeface="Cambria" pitchFamily="34" charset="-120"/>
              </a:rPr>
              <a:t>03</a:t>
            </a:r>
            <a:endParaRPr lang="en-US" sz="13000" dirty="0"/>
          </a:p>
        </p:txBody>
      </p:sp>
      <p:sp>
        <p:nvSpPr>
          <p:cNvPr id="4" name="Shape 2"/>
          <p:cNvSpPr/>
          <p:nvPr/>
        </p:nvSpPr>
        <p:spPr>
          <a:xfrm>
            <a:off x="8503920" y="2377440"/>
            <a:ext cx="2194560" cy="2194560"/>
          </a:xfrm>
          <a:prstGeom prst="ellipse">
            <a:avLst/>
          </a:prstGeom>
          <a:solidFill>
            <a:srgbClr val="141A45"/>
          </a:solidFill>
          <a:ln/>
        </p:spPr>
        <p:txBody>
          <a:bodyPr/>
          <a:lstStyle/>
          <a:p>
            <a:endParaRPr lang="en-US"/>
          </a:p>
        </p:txBody>
      </p:sp>
      <p:pic>
        <p:nvPicPr>
          <p:cNvPr id="5" name="Image 0" descr="/sessions/serene-modest-carson/mnt/outputs/_icons/warning.png"/>
          <p:cNvPicPr>
            <a:picLocks noChangeAspect="1"/>
          </p:cNvPicPr>
          <p:nvPr/>
        </p:nvPicPr>
        <p:blipFill>
          <a:blip r:embed="rId3"/>
          <a:stretch>
            <a:fillRect/>
          </a:stretch>
        </p:blipFill>
        <p:spPr>
          <a:xfrm>
            <a:off x="9074506" y="2948026"/>
            <a:ext cx="1053389" cy="1053389"/>
          </a:xfrm>
          <a:prstGeom prst="rect">
            <a:avLst/>
          </a:prstGeom>
        </p:spPr>
      </p:pic>
      <p:sp>
        <p:nvSpPr>
          <p:cNvPr id="6" name="Text 3"/>
          <p:cNvSpPr/>
          <p:nvPr/>
        </p:nvSpPr>
        <p:spPr>
          <a:xfrm>
            <a:off x="3200400" y="2468880"/>
            <a:ext cx="5486400" cy="365760"/>
          </a:xfrm>
          <a:prstGeom prst="rect">
            <a:avLst/>
          </a:prstGeom>
          <a:noFill/>
          <a:ln/>
        </p:spPr>
        <p:txBody>
          <a:bodyPr wrap="square" rtlCol="0" anchor="ctr"/>
          <a:lstStyle/>
          <a:p>
            <a:pPr marL="0" indent="0">
              <a:buNone/>
            </a:pPr>
            <a:r>
              <a:rPr lang="en-US" sz="1400" b="1" kern="0" spc="300" dirty="0">
                <a:solidFill>
                  <a:srgbClr val="B8912B"/>
                </a:solidFill>
                <a:latin typeface="Calibri" pitchFamily="34" charset="0"/>
                <a:ea typeface="Calibri" pitchFamily="34" charset="-122"/>
                <a:cs typeface="Calibri" pitchFamily="34" charset="-120"/>
              </a:rPr>
              <a:t>ADVANCED ISSUE</a:t>
            </a:r>
            <a:endParaRPr lang="en-US" sz="1400" dirty="0"/>
          </a:p>
        </p:txBody>
      </p:sp>
      <p:sp>
        <p:nvSpPr>
          <p:cNvPr id="7" name="Text 4"/>
          <p:cNvSpPr/>
          <p:nvPr/>
        </p:nvSpPr>
        <p:spPr>
          <a:xfrm>
            <a:off x="3200400" y="2880360"/>
            <a:ext cx="5486400" cy="1463040"/>
          </a:xfrm>
          <a:prstGeom prst="rect">
            <a:avLst/>
          </a:prstGeom>
          <a:noFill/>
          <a:ln/>
        </p:spPr>
        <p:txBody>
          <a:bodyPr wrap="square" rtlCol="0" anchor="ctr"/>
          <a:lstStyle/>
          <a:p>
            <a:pPr marL="0" indent="0">
              <a:lnSpc>
                <a:spcPct val="105000"/>
              </a:lnSpc>
              <a:buNone/>
            </a:pPr>
            <a:r>
              <a:rPr lang="en-US" sz="3000" b="1" dirty="0">
                <a:solidFill>
                  <a:srgbClr val="FFFFFF"/>
                </a:solidFill>
                <a:latin typeface="Cambria" pitchFamily="34" charset="0"/>
                <a:ea typeface="Cambria" pitchFamily="34" charset="-122"/>
                <a:cs typeface="Cambria" pitchFamily="34" charset="-120"/>
              </a:rPr>
              <a:t>Conflicts of Interest</a:t>
            </a:r>
            <a:endParaRPr lang="en-US" sz="3000" dirty="0"/>
          </a:p>
          <a:p>
            <a:pPr marL="0" indent="0">
              <a:lnSpc>
                <a:spcPct val="105000"/>
              </a:lnSpc>
              <a:buNone/>
            </a:pPr>
            <a:r>
              <a:rPr lang="en-US" sz="3000" b="1" dirty="0">
                <a:solidFill>
                  <a:srgbClr val="FFFFFF"/>
                </a:solidFill>
                <a:latin typeface="Cambria" pitchFamily="34" charset="0"/>
                <a:ea typeface="Cambria" pitchFamily="34" charset="-122"/>
                <a:cs typeface="Cambria" pitchFamily="34" charset="-120"/>
              </a:rPr>
              <a:t>&amp; Self-Dealing</a:t>
            </a:r>
            <a:endParaRPr lang="en-US" sz="3000" dirty="0"/>
          </a:p>
        </p:txBody>
      </p:sp>
      <p:sp>
        <p:nvSpPr>
          <p:cNvPr id="8" name="Text 5"/>
          <p:cNvSpPr/>
          <p:nvPr/>
        </p:nvSpPr>
        <p:spPr>
          <a:xfrm>
            <a:off x="3200400" y="4160520"/>
            <a:ext cx="5212080" cy="914400"/>
          </a:xfrm>
          <a:prstGeom prst="rect">
            <a:avLst/>
          </a:prstGeom>
          <a:noFill/>
          <a:ln/>
        </p:spPr>
        <p:txBody>
          <a:bodyPr wrap="square" rtlCol="0" anchor="ctr"/>
          <a:lstStyle/>
          <a:p>
            <a:pPr marL="0" indent="0">
              <a:buNone/>
            </a:pPr>
            <a:r>
              <a:rPr lang="en-US" sz="1400" i="1" dirty="0">
                <a:solidFill>
                  <a:srgbClr val="CADCFC"/>
                </a:solidFill>
                <a:latin typeface="Calibri" pitchFamily="34" charset="0"/>
                <a:ea typeface="Calibri" pitchFamily="34" charset="-122"/>
                <a:cs typeface="Calibri" pitchFamily="34" charset="-120"/>
              </a:rPr>
              <a:t>Disclosure is necessary — but it isn't always sufficient.</a:t>
            </a:r>
            <a:endParaRPr lang="en-US" sz="1400" dirty="0"/>
          </a:p>
        </p:txBody>
      </p:sp>
      <p:sp>
        <p:nvSpPr>
          <p:cNvPr id="9" name="Text 6"/>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10" name="Text 7"/>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ADVANCED ISSUE 3</a:t>
            </a:r>
            <a:endParaRPr lang="en-US" sz="1200" dirty="0"/>
          </a:p>
        </p:txBody>
      </p:sp>
      <p:sp>
        <p:nvSpPr>
          <p:cNvPr id="3" name="Text 1"/>
          <p:cNvSpPr/>
          <p:nvPr/>
        </p:nvSpPr>
        <p:spPr>
          <a:xfrm>
            <a:off x="640080" y="777240"/>
            <a:ext cx="10515600" cy="64008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Recognizing and Managing Conflicts</a:t>
            </a:r>
            <a:endParaRPr lang="en-US" sz="3000" dirty="0"/>
          </a:p>
        </p:txBody>
      </p:sp>
      <p:sp>
        <p:nvSpPr>
          <p:cNvPr id="4" name="Text 2"/>
          <p:cNvSpPr/>
          <p:nvPr/>
        </p:nvSpPr>
        <p:spPr>
          <a:xfrm>
            <a:off x="640080" y="1554480"/>
            <a:ext cx="5029200" cy="365760"/>
          </a:xfrm>
          <a:prstGeom prst="rect">
            <a:avLst/>
          </a:prstGeom>
          <a:noFill/>
          <a:ln/>
        </p:spPr>
        <p:txBody>
          <a:bodyPr wrap="square"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Common red flags</a:t>
            </a:r>
            <a:endParaRPr lang="en-US" sz="1600" dirty="0"/>
          </a:p>
        </p:txBody>
      </p:sp>
      <p:sp>
        <p:nvSpPr>
          <p:cNvPr id="5" name="Text 3"/>
          <p:cNvSpPr/>
          <p:nvPr/>
        </p:nvSpPr>
        <p:spPr>
          <a:xfrm>
            <a:off x="640080" y="1965960"/>
            <a:ext cx="5120640" cy="2377440"/>
          </a:xfrm>
          <a:prstGeom prst="rect">
            <a:avLst/>
          </a:prstGeom>
          <a:noFill/>
          <a:ln/>
        </p:spPr>
        <p:txBody>
          <a:bodyPr wrap="square" rtlCol="0" anchor="ctr"/>
          <a:lstStyle/>
          <a:p>
            <a:pPr marL="203200" indent="-203200">
              <a:spcAft>
                <a:spcPts val="900"/>
              </a:spcAft>
              <a:buSzPct val="100000"/>
              <a:buChar char="•"/>
            </a:pPr>
            <a:r>
              <a:rPr lang="en-US" sz="1280" dirty="0">
                <a:solidFill>
                  <a:srgbClr val="22284A"/>
                </a:solidFill>
                <a:latin typeface="Calibri" pitchFamily="34" charset="0"/>
                <a:ea typeface="Calibri" pitchFamily="34" charset="-122"/>
                <a:cs typeface="Calibri" pitchFamily="34" charset="-120"/>
              </a:rPr>
              <a:t>A trustee or staff member with a financial relationship to a vendor under consideration</a:t>
            </a:r>
            <a:endParaRPr lang="en-US" sz="1280" dirty="0"/>
          </a:p>
          <a:p>
            <a:pPr marL="203200" indent="-203200">
              <a:spcAft>
                <a:spcPts val="900"/>
              </a:spcAft>
              <a:buSzPct val="100000"/>
              <a:buChar char="•"/>
            </a:pPr>
            <a:r>
              <a:rPr lang="en-US" sz="1280" dirty="0">
                <a:solidFill>
                  <a:srgbClr val="22284A"/>
                </a:solidFill>
                <a:latin typeface="Calibri" pitchFamily="34" charset="0"/>
                <a:ea typeface="Calibri" pitchFamily="34" charset="-122"/>
                <a:cs typeface="Calibri" pitchFamily="34" charset="-120"/>
              </a:rPr>
              <a:t>Gifts, travel, or hospitality from money managers or consultants</a:t>
            </a:r>
            <a:endParaRPr lang="en-US" sz="1280" dirty="0"/>
          </a:p>
          <a:p>
            <a:pPr marL="203200" indent="-203200">
              <a:spcAft>
                <a:spcPts val="900"/>
              </a:spcAft>
              <a:buSzPct val="100000"/>
              <a:buChar char="•"/>
            </a:pPr>
            <a:r>
              <a:rPr lang="en-US" sz="1280" dirty="0">
                <a:solidFill>
                  <a:srgbClr val="22284A"/>
                </a:solidFill>
                <a:latin typeface="Calibri" pitchFamily="34" charset="0"/>
                <a:ea typeface="Calibri" pitchFamily="34" charset="-122"/>
                <a:cs typeface="Calibri" pitchFamily="34" charset="-120"/>
              </a:rPr>
              <a:t>Family members employed by, or contracting with, a service provider</a:t>
            </a:r>
            <a:endParaRPr lang="en-US" sz="1280" dirty="0"/>
          </a:p>
          <a:p>
            <a:pPr marL="203200" indent="-203200">
              <a:spcAft>
                <a:spcPts val="900"/>
              </a:spcAft>
              <a:buSzPct val="100000"/>
              <a:buChar char="•"/>
            </a:pPr>
            <a:r>
              <a:rPr lang="en-US" sz="1280" dirty="0">
                <a:solidFill>
                  <a:srgbClr val="22284A"/>
                </a:solidFill>
                <a:latin typeface="Calibri" pitchFamily="34" charset="0"/>
                <a:ea typeface="Calibri" pitchFamily="34" charset="-122"/>
                <a:cs typeface="Calibri" pitchFamily="34" charset="-120"/>
              </a:rPr>
              <a:t>Undisclosed placement-agent fees or side arrangements</a:t>
            </a:r>
            <a:endParaRPr lang="en-US" sz="1280" dirty="0"/>
          </a:p>
        </p:txBody>
      </p:sp>
      <p:sp>
        <p:nvSpPr>
          <p:cNvPr id="6" name="Shape 4"/>
          <p:cNvSpPr/>
          <p:nvPr/>
        </p:nvSpPr>
        <p:spPr>
          <a:xfrm>
            <a:off x="6126480" y="1554480"/>
            <a:ext cx="5394960" cy="2788920"/>
          </a:xfrm>
          <a:prstGeom prst="roundRect">
            <a:avLst>
              <a:gd name="adj" fmla="val 2623"/>
            </a:avLst>
          </a:prstGeom>
          <a:solidFill>
            <a:srgbClr val="1E2761"/>
          </a:solidFill>
          <a:ln/>
        </p:spPr>
        <p:txBody>
          <a:bodyPr/>
          <a:lstStyle/>
          <a:p>
            <a:endParaRPr lang="en-US"/>
          </a:p>
        </p:txBody>
      </p:sp>
      <p:sp>
        <p:nvSpPr>
          <p:cNvPr id="7" name="Text 5"/>
          <p:cNvSpPr/>
          <p:nvPr/>
        </p:nvSpPr>
        <p:spPr>
          <a:xfrm>
            <a:off x="6400800" y="1783080"/>
            <a:ext cx="4846320" cy="548640"/>
          </a:xfrm>
          <a:prstGeom prst="rect">
            <a:avLst/>
          </a:prstGeom>
          <a:noFill/>
          <a:ln/>
        </p:spPr>
        <p:txBody>
          <a:bodyPr wrap="square" rtlCol="0" anchor="ctr"/>
          <a:lstStyle/>
          <a:p>
            <a:pPr marL="0" indent="0">
              <a:buNone/>
            </a:pPr>
            <a:r>
              <a:rPr lang="en-US" sz="1700" b="1" i="1" dirty="0">
                <a:solidFill>
                  <a:srgbClr val="FFFFFF"/>
                </a:solidFill>
                <a:latin typeface="Cambria" pitchFamily="34" charset="0"/>
                <a:ea typeface="Cambria" pitchFamily="34" charset="-122"/>
                <a:cs typeface="Cambria" pitchFamily="34" charset="-120"/>
              </a:rPr>
              <a:t>“The highest known to the law.”</a:t>
            </a:r>
            <a:endParaRPr lang="en-US" sz="1700" dirty="0"/>
          </a:p>
        </p:txBody>
      </p:sp>
      <p:sp>
        <p:nvSpPr>
          <p:cNvPr id="8" name="Text 6"/>
          <p:cNvSpPr/>
          <p:nvPr/>
        </p:nvSpPr>
        <p:spPr>
          <a:xfrm>
            <a:off x="6400800" y="2423160"/>
            <a:ext cx="4846320" cy="868680"/>
          </a:xfrm>
          <a:prstGeom prst="rect">
            <a:avLst/>
          </a:prstGeom>
          <a:noFill/>
          <a:ln/>
        </p:spPr>
        <p:txBody>
          <a:bodyPr wrap="square" rtlCol="0" anchor="ctr"/>
          <a:lstStyle/>
          <a:p>
            <a:pPr marL="0" indent="0">
              <a:buNone/>
            </a:pPr>
            <a:r>
              <a:rPr lang="en-US" sz="1300" dirty="0">
                <a:solidFill>
                  <a:srgbClr val="CADCFC"/>
                </a:solidFill>
                <a:latin typeface="Calibri" pitchFamily="34" charset="0"/>
                <a:ea typeface="Calibri" pitchFamily="34" charset="-122"/>
                <a:cs typeface="Calibri" pitchFamily="34" charset="-120"/>
              </a:rPr>
              <a:t>That's how federal appellate courts have described the fiduciary obligations pension trustees owe to participants and beneficiaries — a standard well above ordinary commercial care.</a:t>
            </a:r>
            <a:endParaRPr lang="en-US" sz="1300" dirty="0"/>
          </a:p>
        </p:txBody>
      </p:sp>
      <p:sp>
        <p:nvSpPr>
          <p:cNvPr id="9" name="Text 7"/>
          <p:cNvSpPr/>
          <p:nvPr/>
        </p:nvSpPr>
        <p:spPr>
          <a:xfrm>
            <a:off x="6400800" y="3429000"/>
            <a:ext cx="4846320" cy="82296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A disclosed conflict can still require recusal from the discussion and the vote — disclosure alone doesn't cure it.</a:t>
            </a:r>
            <a:endParaRPr lang="en-US" sz="1300" dirty="0"/>
          </a:p>
        </p:txBody>
      </p:sp>
      <p:sp>
        <p:nvSpPr>
          <p:cNvPr id="10" name="Text 8"/>
          <p:cNvSpPr/>
          <p:nvPr/>
        </p:nvSpPr>
        <p:spPr>
          <a:xfrm>
            <a:off x="640080" y="4526280"/>
            <a:ext cx="4572000" cy="365760"/>
          </a:xfrm>
          <a:prstGeom prst="rect">
            <a:avLst/>
          </a:prstGeom>
          <a:noFill/>
          <a:ln/>
        </p:spPr>
        <p:txBody>
          <a:bodyPr wrap="square"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Best practices</a:t>
            </a:r>
            <a:endParaRPr lang="en-US" sz="1600" dirty="0"/>
          </a:p>
        </p:txBody>
      </p:sp>
      <p:sp>
        <p:nvSpPr>
          <p:cNvPr id="11" name="Text 9"/>
          <p:cNvSpPr/>
          <p:nvPr/>
        </p:nvSpPr>
        <p:spPr>
          <a:xfrm>
            <a:off x="640080" y="4937760"/>
            <a:ext cx="10881360" cy="640080"/>
          </a:xfrm>
          <a:prstGeom prst="rect">
            <a:avLst/>
          </a:prstGeom>
          <a:noFill/>
          <a:ln/>
        </p:spPr>
        <p:txBody>
          <a:bodyPr wrap="square" rtlCol="0" anchor="ctr"/>
          <a:lstStyle/>
          <a:p>
            <a:pPr marL="0" indent="0">
              <a:buNone/>
            </a:pPr>
            <a:r>
              <a:rPr lang="en-US" sz="1300" dirty="0">
                <a:solidFill>
                  <a:srgbClr val="22284A"/>
                </a:solidFill>
                <a:latin typeface="Calibri" pitchFamily="34" charset="0"/>
                <a:ea typeface="Calibri" pitchFamily="34" charset="-122"/>
                <a:cs typeface="Calibri" pitchFamily="34" charset="-120"/>
              </a:rPr>
              <a:t>Written conflict-of-interest policy  •  annual disclosure statements  •  recusal protocols  •  gift/travel limits  •  all documented in board minutes</a:t>
            </a:r>
            <a:endParaRPr lang="en-US" sz="1300" dirty="0"/>
          </a:p>
        </p:txBody>
      </p:sp>
      <p:sp>
        <p:nvSpPr>
          <p:cNvPr id="12" name="Text 10"/>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13" name="Text 11"/>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CURRENT LEGAL LANDSCAPE</a:t>
            </a:r>
            <a:endParaRPr lang="en-US" sz="1200" dirty="0"/>
          </a:p>
        </p:txBody>
      </p:sp>
      <p:sp>
        <p:nvSpPr>
          <p:cNvPr id="3" name="Text 1"/>
          <p:cNvSpPr/>
          <p:nvPr/>
        </p:nvSpPr>
        <p:spPr>
          <a:xfrm>
            <a:off x="640080" y="777240"/>
            <a:ext cx="10515600" cy="64008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What the Courts Are Saying (2025)</a:t>
            </a:r>
            <a:endParaRPr lang="en-US" sz="3000" dirty="0"/>
          </a:p>
        </p:txBody>
      </p:sp>
      <p:sp>
        <p:nvSpPr>
          <p:cNvPr id="4" name="Shape 2"/>
          <p:cNvSpPr/>
          <p:nvPr/>
        </p:nvSpPr>
        <p:spPr>
          <a:xfrm>
            <a:off x="640080" y="1554480"/>
            <a:ext cx="10881360" cy="777240"/>
          </a:xfrm>
          <a:prstGeom prst="roundRect">
            <a:avLst>
              <a:gd name="adj" fmla="val 9412"/>
            </a:avLst>
          </a:prstGeom>
          <a:solidFill>
            <a:srgbClr val="EDF2FC"/>
          </a:solidFill>
          <a:ln/>
        </p:spPr>
        <p:txBody>
          <a:bodyPr/>
          <a:lstStyle/>
          <a:p>
            <a:endParaRPr lang="en-US"/>
          </a:p>
        </p:txBody>
      </p:sp>
      <p:sp>
        <p:nvSpPr>
          <p:cNvPr id="5" name="Text 3"/>
          <p:cNvSpPr/>
          <p:nvPr/>
        </p:nvSpPr>
        <p:spPr>
          <a:xfrm>
            <a:off x="868680" y="1627632"/>
            <a:ext cx="10424160" cy="640080"/>
          </a:xfrm>
          <a:prstGeom prst="rect">
            <a:avLst/>
          </a:prstGeom>
          <a:noFill/>
          <a:ln/>
        </p:spPr>
        <p:txBody>
          <a:bodyPr wrap="square" rtlCol="0" anchor="ctr"/>
          <a:lstStyle/>
          <a:p>
            <a:pPr marL="0" indent="0">
              <a:buNone/>
            </a:pPr>
            <a:r>
              <a:rPr lang="en-US" sz="1200" i="1" dirty="0">
                <a:solidFill>
                  <a:srgbClr val="22284A"/>
                </a:solidFill>
                <a:latin typeface="Calibri" pitchFamily="34" charset="0"/>
                <a:ea typeface="Calibri" pitchFamily="34" charset="-122"/>
                <a:cs typeface="Calibri" pitchFamily="34" charset="-120"/>
              </a:rPr>
              <a:t>A note on authority: Texas governmental pension plans are exempt from ERISA. These federal decisions aren't binding on your system, but Texas courts, the PRB, and fiduciary counsel routinely look to them because § 802.203's prudent-person language tracks ERISA's prudent-expert standard.</a:t>
            </a:r>
            <a:endParaRPr lang="en-US" sz="1200" dirty="0"/>
          </a:p>
        </p:txBody>
      </p:sp>
      <p:sp>
        <p:nvSpPr>
          <p:cNvPr id="6" name="Shape 4"/>
          <p:cNvSpPr/>
          <p:nvPr/>
        </p:nvSpPr>
        <p:spPr>
          <a:xfrm>
            <a:off x="640080" y="2514600"/>
            <a:ext cx="548640" cy="548640"/>
          </a:xfrm>
          <a:prstGeom prst="ellipse">
            <a:avLst/>
          </a:prstGeom>
          <a:solidFill>
            <a:srgbClr val="EDF2FC"/>
          </a:solidFill>
          <a:ln/>
        </p:spPr>
        <p:txBody>
          <a:bodyPr/>
          <a:lstStyle/>
          <a:p>
            <a:endParaRPr lang="en-US"/>
          </a:p>
        </p:txBody>
      </p:sp>
      <p:pic>
        <p:nvPicPr>
          <p:cNvPr id="7" name="Image 0" descr="/sessions/serene-modest-carson/mnt/outputs/_icons/gavel_navy.png"/>
          <p:cNvPicPr>
            <a:picLocks noChangeAspect="1"/>
          </p:cNvPicPr>
          <p:nvPr/>
        </p:nvPicPr>
        <p:blipFill>
          <a:blip r:embed="rId3"/>
          <a:stretch>
            <a:fillRect/>
          </a:stretch>
        </p:blipFill>
        <p:spPr>
          <a:xfrm>
            <a:off x="782726" y="2657246"/>
            <a:ext cx="263347" cy="263347"/>
          </a:xfrm>
          <a:prstGeom prst="rect">
            <a:avLst/>
          </a:prstGeom>
        </p:spPr>
      </p:pic>
      <p:sp>
        <p:nvSpPr>
          <p:cNvPr id="8" name="Text 5"/>
          <p:cNvSpPr/>
          <p:nvPr/>
        </p:nvSpPr>
        <p:spPr>
          <a:xfrm>
            <a:off x="1371600" y="2468880"/>
            <a:ext cx="9875520" cy="365760"/>
          </a:xfrm>
          <a:prstGeom prst="rect">
            <a:avLst/>
          </a:prstGeom>
          <a:noFill/>
          <a:ln/>
        </p:spPr>
        <p:txBody>
          <a:bodyPr wrap="square" rtlCol="0" anchor="ctr"/>
          <a:lstStyle/>
          <a:p>
            <a:pPr marL="0" indent="0">
              <a:buNone/>
            </a:pPr>
            <a:r>
              <a:rPr lang="en-US" sz="1500" b="1" dirty="0">
                <a:solidFill>
                  <a:srgbClr val="1E2761"/>
                </a:solidFill>
                <a:latin typeface="Calibri" pitchFamily="34" charset="0"/>
                <a:ea typeface="Calibri" pitchFamily="34" charset="-122"/>
                <a:cs typeface="Calibri" pitchFamily="34" charset="-120"/>
              </a:rPr>
              <a:t>Anderson v. Intel Corp. Investment Policy Committee</a:t>
            </a:r>
            <a:endParaRPr lang="en-US" sz="1500" dirty="0"/>
          </a:p>
        </p:txBody>
      </p:sp>
      <p:sp>
        <p:nvSpPr>
          <p:cNvPr id="9" name="Text 6"/>
          <p:cNvSpPr/>
          <p:nvPr/>
        </p:nvSpPr>
        <p:spPr>
          <a:xfrm>
            <a:off x="1371600" y="2807208"/>
            <a:ext cx="9875520" cy="274320"/>
          </a:xfrm>
          <a:prstGeom prst="rect">
            <a:avLst/>
          </a:prstGeom>
          <a:noFill/>
          <a:ln/>
        </p:spPr>
        <p:txBody>
          <a:bodyPr wrap="square" rtlCol="0" anchor="ctr"/>
          <a:lstStyle/>
          <a:p>
            <a:pPr marL="0" indent="0">
              <a:buNone/>
            </a:pPr>
            <a:r>
              <a:rPr lang="en-US" sz="1150" i="1" dirty="0">
                <a:solidFill>
                  <a:srgbClr val="5B6485"/>
                </a:solidFill>
                <a:latin typeface="Calibri" pitchFamily="34" charset="0"/>
                <a:ea typeface="Calibri" pitchFamily="34" charset="-122"/>
                <a:cs typeface="Calibri" pitchFamily="34" charset="-120"/>
              </a:rPr>
              <a:t>137 F.4th 1015 (9th Cir. 2025)</a:t>
            </a:r>
            <a:endParaRPr lang="en-US" sz="1150" dirty="0"/>
          </a:p>
        </p:txBody>
      </p:sp>
      <p:sp>
        <p:nvSpPr>
          <p:cNvPr id="10" name="Text 7"/>
          <p:cNvSpPr/>
          <p:nvPr/>
        </p:nvSpPr>
        <p:spPr>
          <a:xfrm>
            <a:off x="1371600" y="3081528"/>
            <a:ext cx="9875520" cy="594360"/>
          </a:xfrm>
          <a:prstGeom prst="rect">
            <a:avLst/>
          </a:prstGeom>
          <a:noFill/>
          <a:ln/>
        </p:spPr>
        <p:txBody>
          <a:bodyPr wrap="square" rtlCol="0" anchor="ctr"/>
          <a:lstStyle/>
          <a:p>
            <a:pPr marL="0" indent="0">
              <a:buNone/>
            </a:pPr>
            <a:r>
              <a:rPr lang="en-US" sz="1250" dirty="0">
                <a:solidFill>
                  <a:srgbClr val="22284A"/>
                </a:solidFill>
                <a:latin typeface="Calibri" pitchFamily="34" charset="0"/>
                <a:ea typeface="Calibri" pitchFamily="34" charset="-122"/>
                <a:cs typeface="Calibri" pitchFamily="34" charset="-120"/>
              </a:rPr>
              <a:t>Dismissal affirmed: including hedge-fund and private-equity exposure inside a diversified target-date fund was not inherently imprudent because fiduciaries followed a prudent process.</a:t>
            </a:r>
            <a:endParaRPr lang="en-US" sz="1250" dirty="0"/>
          </a:p>
        </p:txBody>
      </p:sp>
      <p:sp>
        <p:nvSpPr>
          <p:cNvPr id="11" name="Shape 8"/>
          <p:cNvSpPr/>
          <p:nvPr/>
        </p:nvSpPr>
        <p:spPr>
          <a:xfrm>
            <a:off x="640080" y="3886200"/>
            <a:ext cx="548640" cy="548640"/>
          </a:xfrm>
          <a:prstGeom prst="ellipse">
            <a:avLst/>
          </a:prstGeom>
          <a:solidFill>
            <a:srgbClr val="EDF2FC"/>
          </a:solidFill>
          <a:ln/>
        </p:spPr>
        <p:txBody>
          <a:bodyPr/>
          <a:lstStyle/>
          <a:p>
            <a:endParaRPr lang="en-US"/>
          </a:p>
        </p:txBody>
      </p:sp>
      <p:pic>
        <p:nvPicPr>
          <p:cNvPr id="12" name="Image 1" descr="/sessions/serene-modest-carson/mnt/outputs/_icons/gavel_navy.png"/>
          <p:cNvPicPr>
            <a:picLocks noChangeAspect="1"/>
          </p:cNvPicPr>
          <p:nvPr/>
        </p:nvPicPr>
        <p:blipFill>
          <a:blip r:embed="rId3"/>
          <a:stretch>
            <a:fillRect/>
          </a:stretch>
        </p:blipFill>
        <p:spPr>
          <a:xfrm>
            <a:off x="782726" y="4028846"/>
            <a:ext cx="263347" cy="263347"/>
          </a:xfrm>
          <a:prstGeom prst="rect">
            <a:avLst/>
          </a:prstGeom>
        </p:spPr>
      </p:pic>
      <p:sp>
        <p:nvSpPr>
          <p:cNvPr id="13" name="Text 9"/>
          <p:cNvSpPr/>
          <p:nvPr/>
        </p:nvSpPr>
        <p:spPr>
          <a:xfrm>
            <a:off x="1371600" y="3840480"/>
            <a:ext cx="9875520" cy="365760"/>
          </a:xfrm>
          <a:prstGeom prst="rect">
            <a:avLst/>
          </a:prstGeom>
          <a:noFill/>
          <a:ln/>
        </p:spPr>
        <p:txBody>
          <a:bodyPr wrap="square" rtlCol="0" anchor="ctr"/>
          <a:lstStyle/>
          <a:p>
            <a:pPr marL="0" indent="0">
              <a:buNone/>
            </a:pPr>
            <a:r>
              <a:rPr lang="en-US" sz="1500" b="1" dirty="0">
                <a:solidFill>
                  <a:srgbClr val="1E2761"/>
                </a:solidFill>
                <a:latin typeface="Calibri" pitchFamily="34" charset="0"/>
                <a:ea typeface="Calibri" pitchFamily="34" charset="-122"/>
                <a:cs typeface="Calibri" pitchFamily="34" charset="-120"/>
              </a:rPr>
              <a:t>Carlisle v. Teamsters Board of Trustees</a:t>
            </a:r>
            <a:endParaRPr lang="en-US" sz="1500" dirty="0"/>
          </a:p>
        </p:txBody>
      </p:sp>
      <p:sp>
        <p:nvSpPr>
          <p:cNvPr id="14" name="Text 10"/>
          <p:cNvSpPr/>
          <p:nvPr/>
        </p:nvSpPr>
        <p:spPr>
          <a:xfrm>
            <a:off x="1371600" y="4178808"/>
            <a:ext cx="9875520" cy="274320"/>
          </a:xfrm>
          <a:prstGeom prst="rect">
            <a:avLst/>
          </a:prstGeom>
          <a:noFill/>
          <a:ln/>
        </p:spPr>
        <p:txBody>
          <a:bodyPr wrap="square" rtlCol="0" anchor="ctr"/>
          <a:lstStyle/>
          <a:p>
            <a:pPr marL="0" indent="0">
              <a:buNone/>
            </a:pPr>
            <a:r>
              <a:rPr lang="en-US" sz="1150" i="1" dirty="0">
                <a:solidFill>
                  <a:srgbClr val="5B6485"/>
                </a:solidFill>
                <a:latin typeface="Calibri" pitchFamily="34" charset="0"/>
                <a:ea typeface="Calibri" pitchFamily="34" charset="-122"/>
                <a:cs typeface="Calibri" pitchFamily="34" charset="-120"/>
              </a:rPr>
              <a:t>No. 25-511-cv, 2025 WL 3251154 (2d Cir. Nov. 21, 2025)</a:t>
            </a:r>
            <a:endParaRPr lang="en-US" sz="1150" dirty="0"/>
          </a:p>
        </p:txBody>
      </p:sp>
      <p:sp>
        <p:nvSpPr>
          <p:cNvPr id="15" name="Text 11"/>
          <p:cNvSpPr/>
          <p:nvPr/>
        </p:nvSpPr>
        <p:spPr>
          <a:xfrm>
            <a:off x="1371600" y="4453128"/>
            <a:ext cx="9875520" cy="594360"/>
          </a:xfrm>
          <a:prstGeom prst="rect">
            <a:avLst/>
          </a:prstGeom>
          <a:noFill/>
          <a:ln/>
        </p:spPr>
        <p:txBody>
          <a:bodyPr wrap="square" rtlCol="0" anchor="ctr"/>
          <a:lstStyle/>
          <a:p>
            <a:pPr marL="0" indent="0">
              <a:buNone/>
            </a:pPr>
            <a:r>
              <a:rPr lang="en-US" sz="1250" dirty="0">
                <a:solidFill>
                  <a:srgbClr val="22284A"/>
                </a:solidFill>
                <a:latin typeface="Calibri" pitchFamily="34" charset="0"/>
                <a:ea typeface="Calibri" pitchFamily="34" charset="-122"/>
                <a:cs typeface="Calibri" pitchFamily="34" charset="-120"/>
              </a:rPr>
              <a:t>Dismissed a claim that private-market investments are categorically imprudent — plaintiffs must allege the fiduciaries deviated from normal practice, not merely that losses occurred.</a:t>
            </a:r>
            <a:endParaRPr lang="en-US" sz="1250" dirty="0"/>
          </a:p>
        </p:txBody>
      </p:sp>
      <p:sp>
        <p:nvSpPr>
          <p:cNvPr id="16" name="Shape 12"/>
          <p:cNvSpPr/>
          <p:nvPr/>
        </p:nvSpPr>
        <p:spPr>
          <a:xfrm>
            <a:off x="640080" y="5349240"/>
            <a:ext cx="10881360" cy="914400"/>
          </a:xfrm>
          <a:prstGeom prst="roundRect">
            <a:avLst>
              <a:gd name="adj" fmla="val 8000"/>
            </a:avLst>
          </a:prstGeom>
          <a:solidFill>
            <a:srgbClr val="1E2761"/>
          </a:solidFill>
          <a:ln/>
        </p:spPr>
        <p:txBody>
          <a:bodyPr/>
          <a:lstStyle/>
          <a:p>
            <a:endParaRPr lang="en-US"/>
          </a:p>
        </p:txBody>
      </p:sp>
      <p:sp>
        <p:nvSpPr>
          <p:cNvPr id="17" name="Text 13"/>
          <p:cNvSpPr/>
          <p:nvPr/>
        </p:nvSpPr>
        <p:spPr>
          <a:xfrm>
            <a:off x="868680" y="5440680"/>
            <a:ext cx="10424160" cy="73152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Takeaway: “Procedural prudence.” Courts examine the decision-making process, not the after-the-fact outcome. A documented, expert-informed process is a trustee's strongest defense — regardless of performance.</a:t>
            </a:r>
            <a:endParaRPr lang="en-US" sz="1300" dirty="0"/>
          </a:p>
        </p:txBody>
      </p:sp>
      <p:sp>
        <p:nvSpPr>
          <p:cNvPr id="18" name="Text 14"/>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19" name="Text 15"/>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COMPLIANCE UPDATE</a:t>
            </a:r>
            <a:endParaRPr lang="en-US" sz="1200" dirty="0"/>
          </a:p>
        </p:txBody>
      </p:sp>
      <p:sp>
        <p:nvSpPr>
          <p:cNvPr id="3" name="Text 1"/>
          <p:cNvSpPr/>
          <p:nvPr/>
        </p:nvSpPr>
        <p:spPr>
          <a:xfrm>
            <a:off x="640080" y="777240"/>
            <a:ext cx="10698480" cy="640080"/>
          </a:xfrm>
          <a:prstGeom prst="rect">
            <a:avLst/>
          </a:prstGeom>
          <a:noFill/>
          <a:ln/>
        </p:spPr>
        <p:txBody>
          <a:bodyPr wrap="square" rtlCol="0" anchor="ctr"/>
          <a:lstStyle/>
          <a:p>
            <a:pPr marL="0" indent="0">
              <a:buNone/>
            </a:pPr>
            <a:r>
              <a:rPr lang="en-US" sz="2800" b="1" dirty="0">
                <a:solidFill>
                  <a:srgbClr val="1E2761"/>
                </a:solidFill>
                <a:latin typeface="Cambria" pitchFamily="34" charset="0"/>
                <a:ea typeface="Cambria" pitchFamily="34" charset="-122"/>
                <a:cs typeface="Cambria" pitchFamily="34" charset="-120"/>
              </a:rPr>
              <a:t>PRB Training Requirements: 2025 Update</a:t>
            </a:r>
            <a:endParaRPr lang="en-US" sz="2800" dirty="0"/>
          </a:p>
        </p:txBody>
      </p:sp>
      <p:sp>
        <p:nvSpPr>
          <p:cNvPr id="4" name="Text 2"/>
          <p:cNvSpPr/>
          <p:nvPr/>
        </p:nvSpPr>
        <p:spPr>
          <a:xfrm>
            <a:off x="640080" y="1554480"/>
            <a:ext cx="10698480" cy="36576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Core training (first year of service): 7 credit hours across all 7 core areas</a:t>
            </a:r>
            <a:endParaRPr lang="en-US" sz="1400" dirty="0"/>
          </a:p>
        </p:txBody>
      </p:sp>
      <p:sp>
        <p:nvSpPr>
          <p:cNvPr id="5" name="Shape 3"/>
          <p:cNvSpPr/>
          <p:nvPr/>
        </p:nvSpPr>
        <p:spPr>
          <a:xfrm>
            <a:off x="640080" y="2011680"/>
            <a:ext cx="1481328" cy="685800"/>
          </a:xfrm>
          <a:prstGeom prst="roundRect">
            <a:avLst>
              <a:gd name="adj" fmla="val 10667"/>
            </a:avLst>
          </a:prstGeom>
          <a:solidFill>
            <a:srgbClr val="B8912B"/>
          </a:solidFill>
          <a:ln/>
        </p:spPr>
        <p:txBody>
          <a:bodyPr/>
          <a:lstStyle/>
          <a:p>
            <a:endParaRPr lang="en-US"/>
          </a:p>
        </p:txBody>
      </p:sp>
      <p:sp>
        <p:nvSpPr>
          <p:cNvPr id="6" name="Text 4"/>
          <p:cNvSpPr/>
          <p:nvPr/>
        </p:nvSpPr>
        <p:spPr>
          <a:xfrm>
            <a:off x="694944" y="2011680"/>
            <a:ext cx="1371600" cy="685800"/>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Fiduciary Matters</a:t>
            </a:r>
            <a:endParaRPr lang="en-US" sz="1000" dirty="0"/>
          </a:p>
        </p:txBody>
      </p:sp>
      <p:sp>
        <p:nvSpPr>
          <p:cNvPr id="7" name="Shape 5"/>
          <p:cNvSpPr/>
          <p:nvPr/>
        </p:nvSpPr>
        <p:spPr>
          <a:xfrm>
            <a:off x="2212848" y="2011680"/>
            <a:ext cx="1481328" cy="685800"/>
          </a:xfrm>
          <a:prstGeom prst="roundRect">
            <a:avLst>
              <a:gd name="adj" fmla="val 10667"/>
            </a:avLst>
          </a:prstGeom>
          <a:solidFill>
            <a:srgbClr val="EDF2FC"/>
          </a:solidFill>
          <a:ln/>
        </p:spPr>
        <p:txBody>
          <a:bodyPr/>
          <a:lstStyle/>
          <a:p>
            <a:endParaRPr lang="en-US"/>
          </a:p>
        </p:txBody>
      </p:sp>
      <p:sp>
        <p:nvSpPr>
          <p:cNvPr id="8" name="Text 6"/>
          <p:cNvSpPr/>
          <p:nvPr/>
        </p:nvSpPr>
        <p:spPr>
          <a:xfrm>
            <a:off x="2267712" y="2011680"/>
            <a:ext cx="1371600" cy="685800"/>
          </a:xfrm>
          <a:prstGeom prst="rect">
            <a:avLst/>
          </a:prstGeom>
          <a:noFill/>
          <a:ln/>
        </p:spPr>
        <p:txBody>
          <a:bodyPr wrap="square" rtlCol="0" anchor="ctr"/>
          <a:lstStyle/>
          <a:p>
            <a:pPr marL="0" indent="0" algn="ctr">
              <a:buNone/>
            </a:pPr>
            <a:r>
              <a:rPr lang="en-US" sz="1000" b="1" dirty="0">
                <a:solidFill>
                  <a:srgbClr val="1E2761"/>
                </a:solidFill>
                <a:latin typeface="Calibri" pitchFamily="34" charset="0"/>
                <a:ea typeface="Calibri" pitchFamily="34" charset="-122"/>
                <a:cs typeface="Calibri" pitchFamily="34" charset="-120"/>
              </a:rPr>
              <a:t>Governance</a:t>
            </a:r>
            <a:endParaRPr lang="en-US" sz="1000" dirty="0"/>
          </a:p>
        </p:txBody>
      </p:sp>
      <p:sp>
        <p:nvSpPr>
          <p:cNvPr id="9" name="Shape 7"/>
          <p:cNvSpPr/>
          <p:nvPr/>
        </p:nvSpPr>
        <p:spPr>
          <a:xfrm>
            <a:off x="3785616" y="2011680"/>
            <a:ext cx="1481328" cy="685800"/>
          </a:xfrm>
          <a:prstGeom prst="roundRect">
            <a:avLst>
              <a:gd name="adj" fmla="val 10667"/>
            </a:avLst>
          </a:prstGeom>
          <a:solidFill>
            <a:srgbClr val="EDF2FC"/>
          </a:solidFill>
          <a:ln/>
        </p:spPr>
        <p:txBody>
          <a:bodyPr/>
          <a:lstStyle/>
          <a:p>
            <a:endParaRPr lang="en-US"/>
          </a:p>
        </p:txBody>
      </p:sp>
      <p:sp>
        <p:nvSpPr>
          <p:cNvPr id="10" name="Text 8"/>
          <p:cNvSpPr/>
          <p:nvPr/>
        </p:nvSpPr>
        <p:spPr>
          <a:xfrm>
            <a:off x="3840480" y="2011680"/>
            <a:ext cx="1371600" cy="685800"/>
          </a:xfrm>
          <a:prstGeom prst="rect">
            <a:avLst/>
          </a:prstGeom>
          <a:noFill/>
          <a:ln/>
        </p:spPr>
        <p:txBody>
          <a:bodyPr wrap="square" rtlCol="0" anchor="ctr"/>
          <a:lstStyle/>
          <a:p>
            <a:pPr marL="0" indent="0" algn="ctr">
              <a:buNone/>
            </a:pPr>
            <a:r>
              <a:rPr lang="en-US" sz="1000" b="1" dirty="0">
                <a:solidFill>
                  <a:srgbClr val="1E2761"/>
                </a:solidFill>
                <a:latin typeface="Calibri" pitchFamily="34" charset="0"/>
                <a:ea typeface="Calibri" pitchFamily="34" charset="-122"/>
                <a:cs typeface="Calibri" pitchFamily="34" charset="-120"/>
              </a:rPr>
              <a:t>Ethics</a:t>
            </a:r>
            <a:endParaRPr lang="en-US" sz="1000" dirty="0"/>
          </a:p>
        </p:txBody>
      </p:sp>
      <p:sp>
        <p:nvSpPr>
          <p:cNvPr id="11" name="Shape 9"/>
          <p:cNvSpPr/>
          <p:nvPr/>
        </p:nvSpPr>
        <p:spPr>
          <a:xfrm>
            <a:off x="5358384" y="2011680"/>
            <a:ext cx="1481328" cy="685800"/>
          </a:xfrm>
          <a:prstGeom prst="roundRect">
            <a:avLst>
              <a:gd name="adj" fmla="val 10667"/>
            </a:avLst>
          </a:prstGeom>
          <a:solidFill>
            <a:srgbClr val="EDF2FC"/>
          </a:solidFill>
          <a:ln/>
        </p:spPr>
        <p:txBody>
          <a:bodyPr/>
          <a:lstStyle/>
          <a:p>
            <a:endParaRPr lang="en-US"/>
          </a:p>
        </p:txBody>
      </p:sp>
      <p:sp>
        <p:nvSpPr>
          <p:cNvPr id="12" name="Text 10"/>
          <p:cNvSpPr/>
          <p:nvPr/>
        </p:nvSpPr>
        <p:spPr>
          <a:xfrm>
            <a:off x="5413248" y="2011680"/>
            <a:ext cx="1371600" cy="685800"/>
          </a:xfrm>
          <a:prstGeom prst="rect">
            <a:avLst/>
          </a:prstGeom>
          <a:noFill/>
          <a:ln/>
        </p:spPr>
        <p:txBody>
          <a:bodyPr wrap="square" rtlCol="0" anchor="ctr"/>
          <a:lstStyle/>
          <a:p>
            <a:pPr marL="0" indent="0" algn="ctr">
              <a:buNone/>
            </a:pPr>
            <a:r>
              <a:rPr lang="en-US" sz="1000" b="1" dirty="0">
                <a:solidFill>
                  <a:srgbClr val="1E2761"/>
                </a:solidFill>
                <a:latin typeface="Calibri" pitchFamily="34" charset="0"/>
                <a:ea typeface="Calibri" pitchFamily="34" charset="-122"/>
                <a:cs typeface="Calibri" pitchFamily="34" charset="-120"/>
              </a:rPr>
              <a:t>Investments</a:t>
            </a:r>
            <a:endParaRPr lang="en-US" sz="1000" dirty="0"/>
          </a:p>
        </p:txBody>
      </p:sp>
      <p:sp>
        <p:nvSpPr>
          <p:cNvPr id="13" name="Shape 11"/>
          <p:cNvSpPr/>
          <p:nvPr/>
        </p:nvSpPr>
        <p:spPr>
          <a:xfrm>
            <a:off x="6931152" y="2011680"/>
            <a:ext cx="1481328" cy="685800"/>
          </a:xfrm>
          <a:prstGeom prst="roundRect">
            <a:avLst>
              <a:gd name="adj" fmla="val 10667"/>
            </a:avLst>
          </a:prstGeom>
          <a:solidFill>
            <a:srgbClr val="EDF2FC"/>
          </a:solidFill>
          <a:ln/>
        </p:spPr>
        <p:txBody>
          <a:bodyPr/>
          <a:lstStyle/>
          <a:p>
            <a:endParaRPr lang="en-US"/>
          </a:p>
        </p:txBody>
      </p:sp>
      <p:sp>
        <p:nvSpPr>
          <p:cNvPr id="14" name="Text 12"/>
          <p:cNvSpPr/>
          <p:nvPr/>
        </p:nvSpPr>
        <p:spPr>
          <a:xfrm>
            <a:off x="6986016" y="2011680"/>
            <a:ext cx="1371600" cy="685800"/>
          </a:xfrm>
          <a:prstGeom prst="rect">
            <a:avLst/>
          </a:prstGeom>
          <a:noFill/>
          <a:ln/>
        </p:spPr>
        <p:txBody>
          <a:bodyPr wrap="square" rtlCol="0" anchor="ctr"/>
          <a:lstStyle/>
          <a:p>
            <a:pPr marL="0" indent="0" algn="ctr">
              <a:buNone/>
            </a:pPr>
            <a:r>
              <a:rPr lang="en-US" sz="1000" b="1" dirty="0">
                <a:solidFill>
                  <a:srgbClr val="1E2761"/>
                </a:solidFill>
                <a:latin typeface="Calibri" pitchFamily="34" charset="0"/>
                <a:ea typeface="Calibri" pitchFamily="34" charset="-122"/>
                <a:cs typeface="Calibri" pitchFamily="34" charset="-120"/>
              </a:rPr>
              <a:t>Actuarial Matters</a:t>
            </a:r>
            <a:endParaRPr lang="en-US" sz="1000" dirty="0"/>
          </a:p>
        </p:txBody>
      </p:sp>
      <p:sp>
        <p:nvSpPr>
          <p:cNvPr id="15" name="Shape 13"/>
          <p:cNvSpPr/>
          <p:nvPr/>
        </p:nvSpPr>
        <p:spPr>
          <a:xfrm>
            <a:off x="8503920" y="2011680"/>
            <a:ext cx="1481328" cy="685800"/>
          </a:xfrm>
          <a:prstGeom prst="roundRect">
            <a:avLst>
              <a:gd name="adj" fmla="val 10667"/>
            </a:avLst>
          </a:prstGeom>
          <a:solidFill>
            <a:srgbClr val="EDF2FC"/>
          </a:solidFill>
          <a:ln/>
        </p:spPr>
        <p:txBody>
          <a:bodyPr/>
          <a:lstStyle/>
          <a:p>
            <a:endParaRPr lang="en-US"/>
          </a:p>
        </p:txBody>
      </p:sp>
      <p:sp>
        <p:nvSpPr>
          <p:cNvPr id="16" name="Text 14"/>
          <p:cNvSpPr/>
          <p:nvPr/>
        </p:nvSpPr>
        <p:spPr>
          <a:xfrm>
            <a:off x="8558784" y="2011680"/>
            <a:ext cx="1371600" cy="685800"/>
          </a:xfrm>
          <a:prstGeom prst="rect">
            <a:avLst/>
          </a:prstGeom>
          <a:noFill/>
          <a:ln/>
        </p:spPr>
        <p:txBody>
          <a:bodyPr wrap="square" rtlCol="0" anchor="ctr"/>
          <a:lstStyle/>
          <a:p>
            <a:pPr marL="0" indent="0" algn="ctr">
              <a:buNone/>
            </a:pPr>
            <a:r>
              <a:rPr lang="en-US" sz="1000" b="1" dirty="0">
                <a:solidFill>
                  <a:srgbClr val="1E2761"/>
                </a:solidFill>
                <a:latin typeface="Calibri" pitchFamily="34" charset="0"/>
                <a:ea typeface="Calibri" pitchFamily="34" charset="-122"/>
                <a:cs typeface="Calibri" pitchFamily="34" charset="-120"/>
              </a:rPr>
              <a:t>Benefits Administration</a:t>
            </a:r>
            <a:endParaRPr lang="en-US" sz="1000" dirty="0"/>
          </a:p>
        </p:txBody>
      </p:sp>
      <p:sp>
        <p:nvSpPr>
          <p:cNvPr id="17" name="Shape 15"/>
          <p:cNvSpPr/>
          <p:nvPr/>
        </p:nvSpPr>
        <p:spPr>
          <a:xfrm>
            <a:off x="10076688" y="2011680"/>
            <a:ext cx="1481328" cy="685800"/>
          </a:xfrm>
          <a:prstGeom prst="roundRect">
            <a:avLst>
              <a:gd name="adj" fmla="val 10667"/>
            </a:avLst>
          </a:prstGeom>
          <a:solidFill>
            <a:srgbClr val="EDF2FC"/>
          </a:solidFill>
          <a:ln/>
        </p:spPr>
        <p:txBody>
          <a:bodyPr/>
          <a:lstStyle/>
          <a:p>
            <a:endParaRPr lang="en-US"/>
          </a:p>
        </p:txBody>
      </p:sp>
      <p:sp>
        <p:nvSpPr>
          <p:cNvPr id="18" name="Text 16"/>
          <p:cNvSpPr/>
          <p:nvPr/>
        </p:nvSpPr>
        <p:spPr>
          <a:xfrm>
            <a:off x="10131552" y="2011680"/>
            <a:ext cx="1371600" cy="685800"/>
          </a:xfrm>
          <a:prstGeom prst="rect">
            <a:avLst/>
          </a:prstGeom>
          <a:noFill/>
          <a:ln/>
        </p:spPr>
        <p:txBody>
          <a:bodyPr wrap="square" rtlCol="0" anchor="ctr"/>
          <a:lstStyle/>
          <a:p>
            <a:pPr marL="0" indent="0" algn="ctr">
              <a:buNone/>
            </a:pPr>
            <a:r>
              <a:rPr lang="en-US" sz="1000" b="1" dirty="0">
                <a:solidFill>
                  <a:srgbClr val="1E2761"/>
                </a:solidFill>
                <a:latin typeface="Calibri" pitchFamily="34" charset="0"/>
                <a:ea typeface="Calibri" pitchFamily="34" charset="-122"/>
                <a:cs typeface="Calibri" pitchFamily="34" charset="-120"/>
              </a:rPr>
              <a:t>Risk Management</a:t>
            </a:r>
            <a:endParaRPr lang="en-US" sz="1000" dirty="0"/>
          </a:p>
        </p:txBody>
      </p:sp>
      <p:sp>
        <p:nvSpPr>
          <p:cNvPr id="19" name="Text 17"/>
          <p:cNvSpPr/>
          <p:nvPr/>
        </p:nvSpPr>
        <p:spPr>
          <a:xfrm>
            <a:off x="640080" y="2880360"/>
            <a:ext cx="10698480" cy="365760"/>
          </a:xfrm>
          <a:prstGeom prst="rect">
            <a:avLst/>
          </a:prstGeom>
          <a:noFill/>
          <a:ln/>
        </p:spPr>
        <p:txBody>
          <a:bodyPr wrap="square" rtlCol="0" anchor="ctr"/>
          <a:lstStyle/>
          <a:p>
            <a:pPr marL="0" indent="0">
              <a:buNone/>
            </a:pPr>
            <a:r>
              <a:rPr lang="en-US" sz="1150" i="1" dirty="0">
                <a:solidFill>
                  <a:srgbClr val="5B6485"/>
                </a:solidFill>
                <a:latin typeface="Calibri" pitchFamily="34" charset="0"/>
                <a:ea typeface="Calibri" pitchFamily="34" charset="-122"/>
                <a:cs typeface="Calibri" pitchFamily="34" charset="-120"/>
              </a:rPr>
              <a:t>No fewer than 0.5 hours / no more than 2 hours may be applied from any single content area.</a:t>
            </a:r>
            <a:endParaRPr lang="en-US" sz="1150" dirty="0"/>
          </a:p>
        </p:txBody>
      </p:sp>
      <p:sp>
        <p:nvSpPr>
          <p:cNvPr id="20" name="Text 18"/>
          <p:cNvSpPr/>
          <p:nvPr/>
        </p:nvSpPr>
        <p:spPr>
          <a:xfrm>
            <a:off x="640080" y="3429000"/>
            <a:ext cx="10698480" cy="36576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Continuing education content areas</a:t>
            </a:r>
            <a:endParaRPr lang="en-US" sz="1400" dirty="0"/>
          </a:p>
        </p:txBody>
      </p:sp>
      <p:sp>
        <p:nvSpPr>
          <p:cNvPr id="21" name="Text 19"/>
          <p:cNvSpPr/>
          <p:nvPr/>
        </p:nvSpPr>
        <p:spPr>
          <a:xfrm>
            <a:off x="640080" y="3794760"/>
            <a:ext cx="10698480" cy="548640"/>
          </a:xfrm>
          <a:prstGeom prst="rect">
            <a:avLst/>
          </a:prstGeom>
          <a:noFill/>
          <a:ln/>
        </p:spPr>
        <p:txBody>
          <a:bodyPr wrap="square" rtlCol="0" anchor="ctr"/>
          <a:lstStyle/>
          <a:p>
            <a:pPr marL="0" indent="0">
              <a:buNone/>
            </a:pPr>
            <a:r>
              <a:rPr lang="en-US" sz="1250" dirty="0">
                <a:solidFill>
                  <a:srgbClr val="22284A"/>
                </a:solidFill>
                <a:latin typeface="Calibri" pitchFamily="34" charset="0"/>
                <a:ea typeface="Calibri" pitchFamily="34" charset="-122"/>
                <a:cs typeface="Calibri" pitchFamily="34" charset="-120"/>
              </a:rPr>
              <a:t>Compliance  •  Legal &amp; Regulatory Matters  •  Pension Accounting  •  Custodial Issues  •  Plan Administration  •  Texas Open Meetings Act  •  Texas Public Information Act</a:t>
            </a:r>
            <a:endParaRPr lang="en-US" sz="1250" dirty="0"/>
          </a:p>
        </p:txBody>
      </p:sp>
      <p:sp>
        <p:nvSpPr>
          <p:cNvPr id="22" name="Shape 20"/>
          <p:cNvSpPr/>
          <p:nvPr/>
        </p:nvSpPr>
        <p:spPr>
          <a:xfrm>
            <a:off x="640080" y="4526280"/>
            <a:ext cx="10881360" cy="1600200"/>
          </a:xfrm>
          <a:prstGeom prst="roundRect">
            <a:avLst>
              <a:gd name="adj" fmla="val 4571"/>
            </a:avLst>
          </a:prstGeom>
          <a:solidFill>
            <a:srgbClr val="EDF2FC"/>
          </a:solidFill>
          <a:ln/>
        </p:spPr>
        <p:txBody>
          <a:bodyPr/>
          <a:lstStyle/>
          <a:p>
            <a:endParaRPr lang="en-US"/>
          </a:p>
        </p:txBody>
      </p:sp>
      <p:sp>
        <p:nvSpPr>
          <p:cNvPr id="23" name="Text 21"/>
          <p:cNvSpPr/>
          <p:nvPr/>
        </p:nvSpPr>
        <p:spPr>
          <a:xfrm>
            <a:off x="868680" y="4663440"/>
            <a:ext cx="4572000" cy="365760"/>
          </a:xfrm>
          <a:prstGeom prst="rect">
            <a:avLst/>
          </a:prstGeom>
          <a:noFill/>
          <a:ln/>
        </p:spPr>
        <p:txBody>
          <a:bodyPr wrap="square" rtlCol="0" anchor="ctr"/>
          <a:lstStyle/>
          <a:p>
            <a:pPr marL="0" indent="0">
              <a:buNone/>
            </a:pPr>
            <a:r>
              <a:rPr lang="en-US" sz="1400" b="1" dirty="0">
                <a:solidFill>
                  <a:srgbClr val="B8912B"/>
                </a:solidFill>
                <a:latin typeface="Calibri" pitchFamily="34" charset="0"/>
                <a:ea typeface="Calibri" pitchFamily="34" charset="-122"/>
                <a:cs typeface="Calibri" pitchFamily="34" charset="-120"/>
              </a:rPr>
              <a:t>What changed in 2025</a:t>
            </a:r>
            <a:endParaRPr lang="en-US" sz="1400" dirty="0"/>
          </a:p>
        </p:txBody>
      </p:sp>
      <p:sp>
        <p:nvSpPr>
          <p:cNvPr id="24" name="Text 22"/>
          <p:cNvSpPr/>
          <p:nvPr/>
        </p:nvSpPr>
        <p:spPr>
          <a:xfrm>
            <a:off x="868680" y="5029200"/>
            <a:ext cx="10378440" cy="1005840"/>
          </a:xfrm>
          <a:prstGeom prst="rect">
            <a:avLst/>
          </a:prstGeom>
          <a:noFill/>
          <a:ln/>
        </p:spPr>
        <p:txBody>
          <a:bodyPr wrap="square" rtlCol="0" anchor="ctr"/>
          <a:lstStyle/>
          <a:p>
            <a:pPr marL="0" indent="0">
              <a:buNone/>
            </a:pPr>
            <a:r>
              <a:rPr lang="en-US" sz="1250" dirty="0">
                <a:solidFill>
                  <a:srgbClr val="22284A"/>
                </a:solidFill>
                <a:latin typeface="Calibri" pitchFamily="34" charset="0"/>
                <a:ea typeface="Calibri" pitchFamily="34" charset="-122"/>
                <a:cs typeface="Calibri" pitchFamily="34" charset="-120"/>
              </a:rPr>
              <a:t>The PRB moved “first year of service” to a calendar-year cycle: if you're seated or hired before September 1, that calendar year counts as year one. This streamlines compliance tracking across systems. An extension request form is available for exceptional circumstances (+3 months).</a:t>
            </a:r>
            <a:endParaRPr lang="en-US" sz="1250" dirty="0"/>
          </a:p>
        </p:txBody>
      </p:sp>
      <p:sp>
        <p:nvSpPr>
          <p:cNvPr id="25" name="Text 23"/>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26" name="Text 24"/>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1E2761"/>
          </a:solidFill>
          <a:ln/>
        </p:spPr>
        <p:txBody>
          <a:bodyPr/>
          <a:lstStyle/>
          <a:p>
            <a:endParaRPr lang="en-US"/>
          </a:p>
        </p:txBody>
      </p:sp>
      <p:sp>
        <p:nvSpPr>
          <p:cNvPr id="3" name="Text 1"/>
          <p:cNvSpPr/>
          <p:nvPr/>
        </p:nvSpPr>
        <p:spPr>
          <a:xfrm>
            <a:off x="640080" y="41148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APPLY IT</a:t>
            </a:r>
            <a:endParaRPr lang="en-US" sz="1200" dirty="0"/>
          </a:p>
        </p:txBody>
      </p:sp>
      <p:sp>
        <p:nvSpPr>
          <p:cNvPr id="4" name="Text 2"/>
          <p:cNvSpPr/>
          <p:nvPr/>
        </p:nvSpPr>
        <p:spPr>
          <a:xfrm>
            <a:off x="640080" y="731520"/>
            <a:ext cx="10058400" cy="640080"/>
          </a:xfrm>
          <a:prstGeom prst="rect">
            <a:avLst/>
          </a:prstGeom>
          <a:noFill/>
          <a:ln/>
        </p:spPr>
        <p:txBody>
          <a:bodyPr wrap="square"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Case Study &amp; Discussion</a:t>
            </a:r>
            <a:endParaRPr lang="en-US" sz="3000" dirty="0"/>
          </a:p>
        </p:txBody>
      </p:sp>
      <p:sp>
        <p:nvSpPr>
          <p:cNvPr id="5" name="Shape 3"/>
          <p:cNvSpPr/>
          <p:nvPr/>
        </p:nvSpPr>
        <p:spPr>
          <a:xfrm>
            <a:off x="640080" y="1508760"/>
            <a:ext cx="10881360" cy="1965960"/>
          </a:xfrm>
          <a:prstGeom prst="roundRect">
            <a:avLst>
              <a:gd name="adj" fmla="val 3721"/>
            </a:avLst>
          </a:prstGeom>
          <a:solidFill>
            <a:srgbClr val="141A45"/>
          </a:solidFill>
          <a:ln/>
        </p:spPr>
        <p:txBody>
          <a:bodyPr/>
          <a:lstStyle/>
          <a:p>
            <a:endParaRPr lang="en-US"/>
          </a:p>
        </p:txBody>
      </p:sp>
      <p:sp>
        <p:nvSpPr>
          <p:cNvPr id="6" name="Text 4"/>
          <p:cNvSpPr/>
          <p:nvPr/>
        </p:nvSpPr>
        <p:spPr>
          <a:xfrm>
            <a:off x="868680" y="1645920"/>
            <a:ext cx="10424160" cy="1691640"/>
          </a:xfrm>
          <a:prstGeom prst="rect">
            <a:avLst/>
          </a:prstGeom>
          <a:noFill/>
          <a:ln/>
        </p:spPr>
        <p:txBody>
          <a:bodyPr wrap="square" rtlCol="0" anchor="ctr"/>
          <a:lstStyle/>
          <a:p>
            <a:pPr marL="0" indent="0">
              <a:buNone/>
            </a:pPr>
            <a:r>
              <a:rPr lang="en-US" sz="1500" i="1" dirty="0">
                <a:solidFill>
                  <a:srgbClr val="CADCFC"/>
                </a:solidFill>
                <a:latin typeface="Calibri" pitchFamily="34" charset="0"/>
                <a:ea typeface="Calibri" pitchFamily="34" charset="-122"/>
                <a:cs typeface="Calibri" pitchFamily="34" charset="-120"/>
              </a:rPr>
              <a:t>Staff recommends committing $50 million to a new private-credit fund. The general partner previously employed your board chair's brother-in-law as a regional sales director; he left that role two years ago. Due-diligence materials show strong historical returns, but thin disclosure on fee structure and no side-letter summary.</a:t>
            </a:r>
            <a:endParaRPr lang="en-US" sz="1500" dirty="0"/>
          </a:p>
        </p:txBody>
      </p:sp>
      <p:sp>
        <p:nvSpPr>
          <p:cNvPr id="7" name="Text 5"/>
          <p:cNvSpPr/>
          <p:nvPr/>
        </p:nvSpPr>
        <p:spPr>
          <a:xfrm>
            <a:off x="640080" y="3657600"/>
            <a:ext cx="5486400" cy="365760"/>
          </a:xfrm>
          <a:prstGeom prst="rect">
            <a:avLst/>
          </a:prstGeom>
          <a:noFill/>
          <a:ln/>
        </p:spPr>
        <p:txBody>
          <a:bodyPr wrap="square" rtlCol="0" anchor="ctr"/>
          <a:lstStyle/>
          <a:p>
            <a:pPr marL="0" indent="0">
              <a:buNone/>
            </a:pPr>
            <a:r>
              <a:rPr lang="en-US" sz="1600" b="1" dirty="0">
                <a:solidFill>
                  <a:srgbClr val="B8912B"/>
                </a:solidFill>
                <a:latin typeface="Calibri" pitchFamily="34" charset="0"/>
                <a:ea typeface="Calibri" pitchFamily="34" charset="-122"/>
                <a:cs typeface="Calibri" pitchFamily="34" charset="-120"/>
              </a:rPr>
              <a:t>Discussion questions:</a:t>
            </a:r>
            <a:endParaRPr lang="en-US" sz="1600" dirty="0"/>
          </a:p>
        </p:txBody>
      </p:sp>
      <p:sp>
        <p:nvSpPr>
          <p:cNvPr id="8" name="Text 6"/>
          <p:cNvSpPr/>
          <p:nvPr/>
        </p:nvSpPr>
        <p:spPr>
          <a:xfrm>
            <a:off x="640080" y="4023360"/>
            <a:ext cx="10698480" cy="2377440"/>
          </a:xfrm>
          <a:prstGeom prst="rect">
            <a:avLst/>
          </a:prstGeom>
          <a:noFill/>
          <a:ln/>
        </p:spPr>
        <p:txBody>
          <a:bodyPr wrap="square" rtlCol="0" anchor="ctr"/>
          <a:lstStyle/>
          <a:p>
            <a:pPr marL="228600" indent="-228600">
              <a:spcAft>
                <a:spcPts val="1000"/>
              </a:spcAft>
              <a:buSzPct val="100000"/>
              <a:buChar char="•"/>
            </a:pPr>
            <a:r>
              <a:rPr lang="en-US" sz="1400" dirty="0">
                <a:solidFill>
                  <a:srgbClr val="FFFFFF"/>
                </a:solidFill>
                <a:latin typeface="Calibri" pitchFamily="34" charset="0"/>
                <a:ea typeface="Calibri" pitchFamily="34" charset="-122"/>
                <a:cs typeface="Calibri" pitchFamily="34" charset="-120"/>
              </a:rPr>
              <a:t>What duty issues are raised, and by whom — loyalty, prudence, or both?</a:t>
            </a:r>
            <a:endParaRPr lang="en-US" sz="1400" dirty="0"/>
          </a:p>
          <a:p>
            <a:pPr marL="228600" indent="-228600">
              <a:spcAft>
                <a:spcPts val="1000"/>
              </a:spcAft>
              <a:buSzPct val="100000"/>
              <a:buChar char="•"/>
            </a:pPr>
            <a:r>
              <a:rPr lang="en-US" sz="1400" dirty="0">
                <a:solidFill>
                  <a:srgbClr val="FFFFFF"/>
                </a:solidFill>
                <a:latin typeface="Calibri" pitchFamily="34" charset="0"/>
                <a:ea typeface="Calibri" pitchFamily="34" charset="-122"/>
                <a:cs typeface="Calibri" pitchFamily="34" charset="-120"/>
              </a:rPr>
              <a:t>What would you want documented in the minutes before the board votes?</a:t>
            </a:r>
            <a:endParaRPr lang="en-US" sz="1400" dirty="0"/>
          </a:p>
          <a:p>
            <a:pPr marL="228600" indent="-228600">
              <a:spcAft>
                <a:spcPts val="1000"/>
              </a:spcAft>
              <a:buSzPct val="100000"/>
              <a:buChar char="•"/>
            </a:pPr>
            <a:r>
              <a:rPr lang="en-US" sz="1400" dirty="0">
                <a:solidFill>
                  <a:srgbClr val="FFFFFF"/>
                </a:solidFill>
                <a:latin typeface="Calibri" pitchFamily="34" charset="0"/>
                <a:ea typeface="Calibri" pitchFamily="34" charset="-122"/>
                <a:cs typeface="Calibri" pitchFamily="34" charset="-120"/>
              </a:rPr>
              <a:t>Does the board chair need to recuse? Does disclosure alone resolve it?</a:t>
            </a:r>
            <a:endParaRPr lang="en-US" sz="1400" dirty="0"/>
          </a:p>
          <a:p>
            <a:pPr marL="228600" indent="-228600">
              <a:spcAft>
                <a:spcPts val="1000"/>
              </a:spcAft>
              <a:buSzPct val="100000"/>
              <a:buChar char="•"/>
            </a:pPr>
            <a:r>
              <a:rPr lang="en-US" sz="1400" dirty="0">
                <a:solidFill>
                  <a:srgbClr val="FFFFFF"/>
                </a:solidFill>
                <a:latin typeface="Calibri" pitchFamily="34" charset="0"/>
                <a:ea typeface="Calibri" pitchFamily="34" charset="-122"/>
                <a:cs typeface="Calibri" pitchFamily="34" charset="-120"/>
              </a:rPr>
              <a:t>What follow-up should staff obtain before closing — fee transparency, side letters, benchmarking?</a:t>
            </a:r>
            <a:endParaRPr lang="en-US" sz="1400" dirty="0"/>
          </a:p>
        </p:txBody>
      </p:sp>
      <p:sp>
        <p:nvSpPr>
          <p:cNvPr id="9" name="Text 7"/>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10" name="Text 8"/>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TAKE IT BACK TO YOUR BOARD</a:t>
            </a:r>
            <a:endParaRPr lang="en-US" sz="1200" dirty="0"/>
          </a:p>
        </p:txBody>
      </p:sp>
      <p:sp>
        <p:nvSpPr>
          <p:cNvPr id="3" name="Text 1"/>
          <p:cNvSpPr/>
          <p:nvPr/>
        </p:nvSpPr>
        <p:spPr>
          <a:xfrm>
            <a:off x="640080" y="777240"/>
            <a:ext cx="9144000" cy="640080"/>
          </a:xfrm>
          <a:prstGeom prst="rect">
            <a:avLst/>
          </a:prstGeom>
          <a:noFill/>
          <a:ln/>
        </p:spPr>
        <p:txBody>
          <a:bodyPr wrap="square"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Fiduciary Process Toolkit</a:t>
            </a:r>
            <a:endParaRPr lang="en-US" sz="3200" dirty="0"/>
          </a:p>
        </p:txBody>
      </p:sp>
      <p:sp>
        <p:nvSpPr>
          <p:cNvPr id="4" name="Shape 2"/>
          <p:cNvSpPr/>
          <p:nvPr/>
        </p:nvSpPr>
        <p:spPr>
          <a:xfrm>
            <a:off x="640080" y="1600200"/>
            <a:ext cx="3502152" cy="1417320"/>
          </a:xfrm>
          <a:prstGeom prst="roundRect">
            <a:avLst>
              <a:gd name="adj" fmla="val 5161"/>
            </a:avLst>
          </a:prstGeom>
          <a:solidFill>
            <a:srgbClr val="EDF2FC"/>
          </a:solidFill>
          <a:ln/>
        </p:spPr>
        <p:txBody>
          <a:bodyPr/>
          <a:lstStyle/>
          <a:p>
            <a:endParaRPr lang="en-US"/>
          </a:p>
        </p:txBody>
      </p:sp>
      <p:sp>
        <p:nvSpPr>
          <p:cNvPr id="5" name="Shape 3"/>
          <p:cNvSpPr/>
          <p:nvPr/>
        </p:nvSpPr>
        <p:spPr>
          <a:xfrm>
            <a:off x="841248" y="1801368"/>
            <a:ext cx="457200" cy="457200"/>
          </a:xfrm>
          <a:prstGeom prst="ellipse">
            <a:avLst/>
          </a:prstGeom>
          <a:solidFill>
            <a:srgbClr val="FFFFFF"/>
          </a:solidFill>
          <a:ln/>
        </p:spPr>
        <p:txBody>
          <a:bodyPr/>
          <a:lstStyle/>
          <a:p>
            <a:endParaRPr lang="en-US"/>
          </a:p>
        </p:txBody>
      </p:sp>
      <p:pic>
        <p:nvPicPr>
          <p:cNvPr id="6" name="Image 0" descr="/sessions/serene-modest-carson/mnt/outputs/_icons/checksquare.png"/>
          <p:cNvPicPr>
            <a:picLocks noChangeAspect="1"/>
          </p:cNvPicPr>
          <p:nvPr/>
        </p:nvPicPr>
        <p:blipFill>
          <a:blip r:embed="rId3"/>
          <a:stretch>
            <a:fillRect/>
          </a:stretch>
        </p:blipFill>
        <p:spPr>
          <a:xfrm>
            <a:off x="960120" y="1920240"/>
            <a:ext cx="219456" cy="219456"/>
          </a:xfrm>
          <a:prstGeom prst="rect">
            <a:avLst/>
          </a:prstGeom>
        </p:spPr>
      </p:pic>
      <p:sp>
        <p:nvSpPr>
          <p:cNvPr id="7" name="Text 4"/>
          <p:cNvSpPr/>
          <p:nvPr/>
        </p:nvSpPr>
        <p:spPr>
          <a:xfrm>
            <a:off x="841248" y="2331720"/>
            <a:ext cx="3099816" cy="320040"/>
          </a:xfrm>
          <a:prstGeom prst="rect">
            <a:avLst/>
          </a:prstGeom>
          <a:noFill/>
          <a:ln/>
        </p:spPr>
        <p:txBody>
          <a:bodyPr wrap="square" rtlCol="0" anchor="ctr"/>
          <a:lstStyle/>
          <a:p>
            <a:pPr marL="0" indent="0">
              <a:buNone/>
            </a:pPr>
            <a:r>
              <a:rPr lang="en-US" sz="1450" b="1" dirty="0">
                <a:solidFill>
                  <a:srgbClr val="1E2761"/>
                </a:solidFill>
                <a:latin typeface="Calibri" pitchFamily="34" charset="0"/>
                <a:ea typeface="Calibri" pitchFamily="34" charset="-122"/>
                <a:cs typeface="Calibri" pitchFamily="34" charset="-120"/>
              </a:rPr>
              <a:t>Document</a:t>
            </a:r>
            <a:endParaRPr lang="en-US" sz="1450" dirty="0"/>
          </a:p>
        </p:txBody>
      </p:sp>
      <p:sp>
        <p:nvSpPr>
          <p:cNvPr id="8" name="Text 5"/>
          <p:cNvSpPr/>
          <p:nvPr/>
        </p:nvSpPr>
        <p:spPr>
          <a:xfrm>
            <a:off x="841248" y="2633472"/>
            <a:ext cx="3099816" cy="365760"/>
          </a:xfrm>
          <a:prstGeom prst="rect">
            <a:avLst/>
          </a:prstGeom>
          <a:noFill/>
          <a:ln/>
        </p:spPr>
        <p:txBody>
          <a:bodyPr wrap="square" rtlCol="0" anchor="ctr"/>
          <a:lstStyle/>
          <a:p>
            <a:pPr marL="0" indent="0">
              <a:buNone/>
            </a:pPr>
            <a:r>
              <a:rPr lang="en-US" sz="1080" dirty="0">
                <a:solidFill>
                  <a:srgbClr val="22284A"/>
                </a:solidFill>
                <a:latin typeface="Calibri" pitchFamily="34" charset="0"/>
                <a:ea typeface="Calibri" pitchFamily="34" charset="-122"/>
                <a:cs typeface="Calibri" pitchFamily="34" charset="-120"/>
              </a:rPr>
              <a:t>the process, not just the decision — minutes should show what was considered and why.</a:t>
            </a:r>
            <a:endParaRPr lang="en-US" sz="1080" dirty="0"/>
          </a:p>
        </p:txBody>
      </p:sp>
      <p:sp>
        <p:nvSpPr>
          <p:cNvPr id="9" name="Shape 6"/>
          <p:cNvSpPr/>
          <p:nvPr/>
        </p:nvSpPr>
        <p:spPr>
          <a:xfrm>
            <a:off x="4398264" y="1600200"/>
            <a:ext cx="3502152" cy="1417320"/>
          </a:xfrm>
          <a:prstGeom prst="roundRect">
            <a:avLst>
              <a:gd name="adj" fmla="val 5161"/>
            </a:avLst>
          </a:prstGeom>
          <a:solidFill>
            <a:srgbClr val="EDF2FC"/>
          </a:solidFill>
          <a:ln/>
        </p:spPr>
        <p:txBody>
          <a:bodyPr/>
          <a:lstStyle/>
          <a:p>
            <a:endParaRPr lang="en-US"/>
          </a:p>
        </p:txBody>
      </p:sp>
      <p:sp>
        <p:nvSpPr>
          <p:cNvPr id="10" name="Shape 7"/>
          <p:cNvSpPr/>
          <p:nvPr/>
        </p:nvSpPr>
        <p:spPr>
          <a:xfrm>
            <a:off x="4599432" y="1801368"/>
            <a:ext cx="457200" cy="457200"/>
          </a:xfrm>
          <a:prstGeom prst="ellipse">
            <a:avLst/>
          </a:prstGeom>
          <a:solidFill>
            <a:srgbClr val="FFFFFF"/>
          </a:solidFill>
          <a:ln/>
        </p:spPr>
        <p:txBody>
          <a:bodyPr/>
          <a:lstStyle/>
          <a:p>
            <a:endParaRPr lang="en-US"/>
          </a:p>
        </p:txBody>
      </p:sp>
      <p:pic>
        <p:nvPicPr>
          <p:cNvPr id="11" name="Image 1" descr="/sessions/serene-modest-carson/mnt/outputs/_icons/checksquare.png"/>
          <p:cNvPicPr>
            <a:picLocks noChangeAspect="1"/>
          </p:cNvPicPr>
          <p:nvPr/>
        </p:nvPicPr>
        <p:blipFill>
          <a:blip r:embed="rId3"/>
          <a:stretch>
            <a:fillRect/>
          </a:stretch>
        </p:blipFill>
        <p:spPr>
          <a:xfrm>
            <a:off x="4718304" y="1920240"/>
            <a:ext cx="219456" cy="219456"/>
          </a:xfrm>
          <a:prstGeom prst="rect">
            <a:avLst/>
          </a:prstGeom>
        </p:spPr>
      </p:pic>
      <p:sp>
        <p:nvSpPr>
          <p:cNvPr id="12" name="Text 8"/>
          <p:cNvSpPr/>
          <p:nvPr/>
        </p:nvSpPr>
        <p:spPr>
          <a:xfrm>
            <a:off x="4599432" y="2331720"/>
            <a:ext cx="3099816" cy="320040"/>
          </a:xfrm>
          <a:prstGeom prst="rect">
            <a:avLst/>
          </a:prstGeom>
          <a:noFill/>
          <a:ln/>
        </p:spPr>
        <p:txBody>
          <a:bodyPr wrap="square" rtlCol="0" anchor="ctr"/>
          <a:lstStyle/>
          <a:p>
            <a:pPr marL="0" indent="0">
              <a:buNone/>
            </a:pPr>
            <a:r>
              <a:rPr lang="en-US" sz="1450" b="1" dirty="0">
                <a:solidFill>
                  <a:srgbClr val="1E2761"/>
                </a:solidFill>
                <a:latin typeface="Calibri" pitchFamily="34" charset="0"/>
                <a:ea typeface="Calibri" pitchFamily="34" charset="-122"/>
                <a:cs typeface="Calibri" pitchFamily="34" charset="-120"/>
              </a:rPr>
              <a:t>Diversify</a:t>
            </a:r>
            <a:endParaRPr lang="en-US" sz="1450" dirty="0"/>
          </a:p>
        </p:txBody>
      </p:sp>
      <p:sp>
        <p:nvSpPr>
          <p:cNvPr id="13" name="Text 9"/>
          <p:cNvSpPr/>
          <p:nvPr/>
        </p:nvSpPr>
        <p:spPr>
          <a:xfrm>
            <a:off x="4599432" y="2633472"/>
            <a:ext cx="3099816" cy="365760"/>
          </a:xfrm>
          <a:prstGeom prst="rect">
            <a:avLst/>
          </a:prstGeom>
          <a:noFill/>
          <a:ln/>
        </p:spPr>
        <p:txBody>
          <a:bodyPr wrap="square" rtlCol="0" anchor="ctr"/>
          <a:lstStyle/>
          <a:p>
            <a:pPr marL="0" indent="0">
              <a:buNone/>
            </a:pPr>
            <a:r>
              <a:rPr lang="en-US" sz="1080" dirty="0">
                <a:solidFill>
                  <a:srgbClr val="22284A"/>
                </a:solidFill>
                <a:latin typeface="Calibri" pitchFamily="34" charset="0"/>
                <a:ea typeface="Calibri" pitchFamily="34" charset="-122"/>
                <a:cs typeface="Calibri" pitchFamily="34" charset="-120"/>
              </a:rPr>
              <a:t>absent a clearly prudent reason not to.</a:t>
            </a:r>
            <a:endParaRPr lang="en-US" sz="1080" dirty="0"/>
          </a:p>
        </p:txBody>
      </p:sp>
      <p:sp>
        <p:nvSpPr>
          <p:cNvPr id="14" name="Shape 10"/>
          <p:cNvSpPr/>
          <p:nvPr/>
        </p:nvSpPr>
        <p:spPr>
          <a:xfrm>
            <a:off x="8156448" y="1600200"/>
            <a:ext cx="3502152" cy="1417320"/>
          </a:xfrm>
          <a:prstGeom prst="roundRect">
            <a:avLst>
              <a:gd name="adj" fmla="val 5161"/>
            </a:avLst>
          </a:prstGeom>
          <a:solidFill>
            <a:srgbClr val="EDF2FC"/>
          </a:solidFill>
          <a:ln/>
        </p:spPr>
        <p:txBody>
          <a:bodyPr/>
          <a:lstStyle/>
          <a:p>
            <a:endParaRPr lang="en-US"/>
          </a:p>
        </p:txBody>
      </p:sp>
      <p:sp>
        <p:nvSpPr>
          <p:cNvPr id="15" name="Shape 11"/>
          <p:cNvSpPr/>
          <p:nvPr/>
        </p:nvSpPr>
        <p:spPr>
          <a:xfrm>
            <a:off x="8357616" y="1801368"/>
            <a:ext cx="457200" cy="457200"/>
          </a:xfrm>
          <a:prstGeom prst="ellipse">
            <a:avLst/>
          </a:prstGeom>
          <a:solidFill>
            <a:srgbClr val="FFFFFF"/>
          </a:solidFill>
          <a:ln/>
        </p:spPr>
        <p:txBody>
          <a:bodyPr/>
          <a:lstStyle/>
          <a:p>
            <a:endParaRPr lang="en-US"/>
          </a:p>
        </p:txBody>
      </p:sp>
      <p:pic>
        <p:nvPicPr>
          <p:cNvPr id="16" name="Image 2" descr="/sessions/serene-modest-carson/mnt/outputs/_icons/checksquare.png"/>
          <p:cNvPicPr>
            <a:picLocks noChangeAspect="1"/>
          </p:cNvPicPr>
          <p:nvPr/>
        </p:nvPicPr>
        <p:blipFill>
          <a:blip r:embed="rId3"/>
          <a:stretch>
            <a:fillRect/>
          </a:stretch>
        </p:blipFill>
        <p:spPr>
          <a:xfrm>
            <a:off x="8476488" y="1920240"/>
            <a:ext cx="219456" cy="219456"/>
          </a:xfrm>
          <a:prstGeom prst="rect">
            <a:avLst/>
          </a:prstGeom>
        </p:spPr>
      </p:pic>
      <p:sp>
        <p:nvSpPr>
          <p:cNvPr id="17" name="Text 12"/>
          <p:cNvSpPr/>
          <p:nvPr/>
        </p:nvSpPr>
        <p:spPr>
          <a:xfrm>
            <a:off x="8357616" y="2331720"/>
            <a:ext cx="3099816" cy="320040"/>
          </a:xfrm>
          <a:prstGeom prst="rect">
            <a:avLst/>
          </a:prstGeom>
          <a:noFill/>
          <a:ln/>
        </p:spPr>
        <p:txBody>
          <a:bodyPr wrap="square" rtlCol="0" anchor="ctr"/>
          <a:lstStyle/>
          <a:p>
            <a:pPr marL="0" indent="0">
              <a:buNone/>
            </a:pPr>
            <a:r>
              <a:rPr lang="en-US" sz="1450" b="1" dirty="0">
                <a:solidFill>
                  <a:srgbClr val="1E2761"/>
                </a:solidFill>
                <a:latin typeface="Calibri" pitchFamily="34" charset="0"/>
                <a:ea typeface="Calibri" pitchFamily="34" charset="-122"/>
                <a:cs typeface="Calibri" pitchFamily="34" charset="-120"/>
              </a:rPr>
              <a:t>Disclose</a:t>
            </a:r>
            <a:endParaRPr lang="en-US" sz="1450" dirty="0"/>
          </a:p>
        </p:txBody>
      </p:sp>
      <p:sp>
        <p:nvSpPr>
          <p:cNvPr id="18" name="Text 13"/>
          <p:cNvSpPr/>
          <p:nvPr/>
        </p:nvSpPr>
        <p:spPr>
          <a:xfrm>
            <a:off x="8357616" y="2633472"/>
            <a:ext cx="3099816" cy="365760"/>
          </a:xfrm>
          <a:prstGeom prst="rect">
            <a:avLst/>
          </a:prstGeom>
          <a:noFill/>
          <a:ln/>
        </p:spPr>
        <p:txBody>
          <a:bodyPr wrap="square" rtlCol="0" anchor="ctr"/>
          <a:lstStyle/>
          <a:p>
            <a:pPr marL="0" indent="0">
              <a:buNone/>
            </a:pPr>
            <a:r>
              <a:rPr lang="en-US" sz="1080" dirty="0">
                <a:solidFill>
                  <a:srgbClr val="22284A"/>
                </a:solidFill>
                <a:latin typeface="Calibri" pitchFamily="34" charset="0"/>
                <a:ea typeface="Calibri" pitchFamily="34" charset="-122"/>
                <a:cs typeface="Calibri" pitchFamily="34" charset="-120"/>
              </a:rPr>
              <a:t>conflicts before discussion and vote; recuse when required, not just when convenient.</a:t>
            </a:r>
            <a:endParaRPr lang="en-US" sz="1080" dirty="0"/>
          </a:p>
        </p:txBody>
      </p:sp>
      <p:sp>
        <p:nvSpPr>
          <p:cNvPr id="19" name="Shape 14"/>
          <p:cNvSpPr/>
          <p:nvPr/>
        </p:nvSpPr>
        <p:spPr>
          <a:xfrm>
            <a:off x="640080" y="3273552"/>
            <a:ext cx="3502152" cy="1417320"/>
          </a:xfrm>
          <a:prstGeom prst="roundRect">
            <a:avLst>
              <a:gd name="adj" fmla="val 5161"/>
            </a:avLst>
          </a:prstGeom>
          <a:solidFill>
            <a:srgbClr val="EDF2FC"/>
          </a:solidFill>
          <a:ln/>
        </p:spPr>
        <p:txBody>
          <a:bodyPr/>
          <a:lstStyle/>
          <a:p>
            <a:endParaRPr lang="en-US"/>
          </a:p>
        </p:txBody>
      </p:sp>
      <p:sp>
        <p:nvSpPr>
          <p:cNvPr id="20" name="Shape 15"/>
          <p:cNvSpPr/>
          <p:nvPr/>
        </p:nvSpPr>
        <p:spPr>
          <a:xfrm>
            <a:off x="841248" y="3474720"/>
            <a:ext cx="457200" cy="457200"/>
          </a:xfrm>
          <a:prstGeom prst="ellipse">
            <a:avLst/>
          </a:prstGeom>
          <a:solidFill>
            <a:srgbClr val="FFFFFF"/>
          </a:solidFill>
          <a:ln/>
        </p:spPr>
        <p:txBody>
          <a:bodyPr/>
          <a:lstStyle/>
          <a:p>
            <a:endParaRPr lang="en-US"/>
          </a:p>
        </p:txBody>
      </p:sp>
      <p:pic>
        <p:nvPicPr>
          <p:cNvPr id="21" name="Image 3" descr="/sessions/serene-modest-carson/mnt/outputs/_icons/checksquare.png"/>
          <p:cNvPicPr>
            <a:picLocks noChangeAspect="1"/>
          </p:cNvPicPr>
          <p:nvPr/>
        </p:nvPicPr>
        <p:blipFill>
          <a:blip r:embed="rId3"/>
          <a:stretch>
            <a:fillRect/>
          </a:stretch>
        </p:blipFill>
        <p:spPr>
          <a:xfrm>
            <a:off x="960120" y="3593592"/>
            <a:ext cx="219456" cy="219456"/>
          </a:xfrm>
          <a:prstGeom prst="rect">
            <a:avLst/>
          </a:prstGeom>
        </p:spPr>
      </p:pic>
      <p:sp>
        <p:nvSpPr>
          <p:cNvPr id="22" name="Text 16"/>
          <p:cNvSpPr/>
          <p:nvPr/>
        </p:nvSpPr>
        <p:spPr>
          <a:xfrm>
            <a:off x="841248" y="4005072"/>
            <a:ext cx="3099816" cy="320040"/>
          </a:xfrm>
          <a:prstGeom prst="rect">
            <a:avLst/>
          </a:prstGeom>
          <a:noFill/>
          <a:ln/>
        </p:spPr>
        <p:txBody>
          <a:bodyPr wrap="square" rtlCol="0" anchor="ctr"/>
          <a:lstStyle/>
          <a:p>
            <a:pPr marL="0" indent="0">
              <a:buNone/>
            </a:pPr>
            <a:r>
              <a:rPr lang="en-US" sz="1450" b="1" dirty="0">
                <a:solidFill>
                  <a:srgbClr val="1E2761"/>
                </a:solidFill>
                <a:latin typeface="Calibri" pitchFamily="34" charset="0"/>
                <a:ea typeface="Calibri" pitchFamily="34" charset="-122"/>
                <a:cs typeface="Calibri" pitchFamily="34" charset="-120"/>
              </a:rPr>
              <a:t>Delegate prudently</a:t>
            </a:r>
            <a:endParaRPr lang="en-US" sz="1450" dirty="0"/>
          </a:p>
        </p:txBody>
      </p:sp>
      <p:sp>
        <p:nvSpPr>
          <p:cNvPr id="23" name="Text 17"/>
          <p:cNvSpPr/>
          <p:nvPr/>
        </p:nvSpPr>
        <p:spPr>
          <a:xfrm>
            <a:off x="841248" y="4306824"/>
            <a:ext cx="3099816" cy="365760"/>
          </a:xfrm>
          <a:prstGeom prst="rect">
            <a:avLst/>
          </a:prstGeom>
          <a:noFill/>
          <a:ln/>
        </p:spPr>
        <p:txBody>
          <a:bodyPr wrap="square" rtlCol="0" anchor="ctr"/>
          <a:lstStyle/>
          <a:p>
            <a:pPr marL="0" indent="0">
              <a:buNone/>
            </a:pPr>
            <a:r>
              <a:rPr lang="en-US" sz="1080" dirty="0">
                <a:solidFill>
                  <a:srgbClr val="22284A"/>
                </a:solidFill>
                <a:latin typeface="Calibri" pitchFamily="34" charset="0"/>
                <a:ea typeface="Calibri" pitchFamily="34" charset="-122"/>
                <a:cs typeface="Calibri" pitchFamily="34" charset="-120"/>
              </a:rPr>
              <a:t>select and monitor managers/consultants with a documented, repeatable process.</a:t>
            </a:r>
            <a:endParaRPr lang="en-US" sz="1080" dirty="0"/>
          </a:p>
        </p:txBody>
      </p:sp>
      <p:sp>
        <p:nvSpPr>
          <p:cNvPr id="24" name="Shape 18"/>
          <p:cNvSpPr/>
          <p:nvPr/>
        </p:nvSpPr>
        <p:spPr>
          <a:xfrm>
            <a:off x="4398264" y="3273552"/>
            <a:ext cx="3502152" cy="1417320"/>
          </a:xfrm>
          <a:prstGeom prst="roundRect">
            <a:avLst>
              <a:gd name="adj" fmla="val 5161"/>
            </a:avLst>
          </a:prstGeom>
          <a:solidFill>
            <a:srgbClr val="EDF2FC"/>
          </a:solidFill>
          <a:ln/>
        </p:spPr>
        <p:txBody>
          <a:bodyPr/>
          <a:lstStyle/>
          <a:p>
            <a:endParaRPr lang="en-US"/>
          </a:p>
        </p:txBody>
      </p:sp>
      <p:sp>
        <p:nvSpPr>
          <p:cNvPr id="25" name="Shape 19"/>
          <p:cNvSpPr/>
          <p:nvPr/>
        </p:nvSpPr>
        <p:spPr>
          <a:xfrm>
            <a:off x="4599432" y="3474720"/>
            <a:ext cx="457200" cy="457200"/>
          </a:xfrm>
          <a:prstGeom prst="ellipse">
            <a:avLst/>
          </a:prstGeom>
          <a:solidFill>
            <a:srgbClr val="FFFFFF"/>
          </a:solidFill>
          <a:ln/>
        </p:spPr>
        <p:txBody>
          <a:bodyPr/>
          <a:lstStyle/>
          <a:p>
            <a:endParaRPr lang="en-US"/>
          </a:p>
        </p:txBody>
      </p:sp>
      <p:pic>
        <p:nvPicPr>
          <p:cNvPr id="26" name="Image 4" descr="/sessions/serene-modest-carson/mnt/outputs/_icons/checksquare.png"/>
          <p:cNvPicPr>
            <a:picLocks noChangeAspect="1"/>
          </p:cNvPicPr>
          <p:nvPr/>
        </p:nvPicPr>
        <p:blipFill>
          <a:blip r:embed="rId3"/>
          <a:stretch>
            <a:fillRect/>
          </a:stretch>
        </p:blipFill>
        <p:spPr>
          <a:xfrm>
            <a:off x="4718304" y="3593592"/>
            <a:ext cx="219456" cy="219456"/>
          </a:xfrm>
          <a:prstGeom prst="rect">
            <a:avLst/>
          </a:prstGeom>
        </p:spPr>
      </p:pic>
      <p:sp>
        <p:nvSpPr>
          <p:cNvPr id="27" name="Text 20"/>
          <p:cNvSpPr/>
          <p:nvPr/>
        </p:nvSpPr>
        <p:spPr>
          <a:xfrm>
            <a:off x="4599432" y="4005072"/>
            <a:ext cx="3099816" cy="320040"/>
          </a:xfrm>
          <a:prstGeom prst="rect">
            <a:avLst/>
          </a:prstGeom>
          <a:noFill/>
          <a:ln/>
        </p:spPr>
        <p:txBody>
          <a:bodyPr wrap="square" rtlCol="0" anchor="ctr"/>
          <a:lstStyle/>
          <a:p>
            <a:pPr marL="0" indent="0">
              <a:buNone/>
            </a:pPr>
            <a:r>
              <a:rPr lang="en-US" sz="1450" b="1" dirty="0">
                <a:solidFill>
                  <a:srgbClr val="1E2761"/>
                </a:solidFill>
                <a:latin typeface="Calibri" pitchFamily="34" charset="0"/>
                <a:ea typeface="Calibri" pitchFamily="34" charset="-122"/>
                <a:cs typeface="Calibri" pitchFamily="34" charset="-120"/>
              </a:rPr>
              <a:t>Defer to experts</a:t>
            </a:r>
            <a:endParaRPr lang="en-US" sz="1450" dirty="0"/>
          </a:p>
        </p:txBody>
      </p:sp>
      <p:sp>
        <p:nvSpPr>
          <p:cNvPr id="28" name="Text 21"/>
          <p:cNvSpPr/>
          <p:nvPr/>
        </p:nvSpPr>
        <p:spPr>
          <a:xfrm>
            <a:off x="4599432" y="4306824"/>
            <a:ext cx="3099816" cy="365760"/>
          </a:xfrm>
          <a:prstGeom prst="rect">
            <a:avLst/>
          </a:prstGeom>
          <a:noFill/>
          <a:ln/>
        </p:spPr>
        <p:txBody>
          <a:bodyPr wrap="square" rtlCol="0" anchor="ctr"/>
          <a:lstStyle/>
          <a:p>
            <a:pPr marL="0" indent="0">
              <a:buNone/>
            </a:pPr>
            <a:r>
              <a:rPr lang="en-US" sz="1080" dirty="0">
                <a:solidFill>
                  <a:srgbClr val="22284A"/>
                </a:solidFill>
                <a:latin typeface="Calibri" pitchFamily="34" charset="0"/>
                <a:ea typeface="Calibri" pitchFamily="34" charset="-122"/>
                <a:cs typeface="Calibri" pitchFamily="34" charset="-120"/>
              </a:rPr>
              <a:t>on matters outside trustee expertise — but stay informed enough to ask good questions.</a:t>
            </a:r>
            <a:endParaRPr lang="en-US" sz="1080" dirty="0"/>
          </a:p>
        </p:txBody>
      </p:sp>
      <p:sp>
        <p:nvSpPr>
          <p:cNvPr id="29" name="Shape 22"/>
          <p:cNvSpPr/>
          <p:nvPr/>
        </p:nvSpPr>
        <p:spPr>
          <a:xfrm>
            <a:off x="8156448" y="3273552"/>
            <a:ext cx="3502152" cy="1417320"/>
          </a:xfrm>
          <a:prstGeom prst="roundRect">
            <a:avLst>
              <a:gd name="adj" fmla="val 5161"/>
            </a:avLst>
          </a:prstGeom>
          <a:solidFill>
            <a:srgbClr val="EDF2FC"/>
          </a:solidFill>
          <a:ln/>
        </p:spPr>
        <p:txBody>
          <a:bodyPr/>
          <a:lstStyle/>
          <a:p>
            <a:endParaRPr lang="en-US"/>
          </a:p>
        </p:txBody>
      </p:sp>
      <p:sp>
        <p:nvSpPr>
          <p:cNvPr id="30" name="Shape 23"/>
          <p:cNvSpPr/>
          <p:nvPr/>
        </p:nvSpPr>
        <p:spPr>
          <a:xfrm>
            <a:off x="8357616" y="3474720"/>
            <a:ext cx="457200" cy="457200"/>
          </a:xfrm>
          <a:prstGeom prst="ellipse">
            <a:avLst/>
          </a:prstGeom>
          <a:solidFill>
            <a:srgbClr val="FFFFFF"/>
          </a:solidFill>
          <a:ln/>
        </p:spPr>
        <p:txBody>
          <a:bodyPr/>
          <a:lstStyle/>
          <a:p>
            <a:endParaRPr lang="en-US"/>
          </a:p>
        </p:txBody>
      </p:sp>
      <p:pic>
        <p:nvPicPr>
          <p:cNvPr id="31" name="Image 5" descr="/sessions/serene-modest-carson/mnt/outputs/_icons/checksquare.png"/>
          <p:cNvPicPr>
            <a:picLocks noChangeAspect="1"/>
          </p:cNvPicPr>
          <p:nvPr/>
        </p:nvPicPr>
        <p:blipFill>
          <a:blip r:embed="rId3"/>
          <a:stretch>
            <a:fillRect/>
          </a:stretch>
        </p:blipFill>
        <p:spPr>
          <a:xfrm>
            <a:off x="8476488" y="3593592"/>
            <a:ext cx="219456" cy="219456"/>
          </a:xfrm>
          <a:prstGeom prst="rect">
            <a:avLst/>
          </a:prstGeom>
        </p:spPr>
      </p:pic>
      <p:sp>
        <p:nvSpPr>
          <p:cNvPr id="32" name="Text 24"/>
          <p:cNvSpPr/>
          <p:nvPr/>
        </p:nvSpPr>
        <p:spPr>
          <a:xfrm>
            <a:off x="8357616" y="4005072"/>
            <a:ext cx="3099816" cy="320040"/>
          </a:xfrm>
          <a:prstGeom prst="rect">
            <a:avLst/>
          </a:prstGeom>
          <a:noFill/>
          <a:ln/>
        </p:spPr>
        <p:txBody>
          <a:bodyPr wrap="square" rtlCol="0" anchor="ctr"/>
          <a:lstStyle/>
          <a:p>
            <a:pPr marL="0" indent="0">
              <a:buNone/>
            </a:pPr>
            <a:r>
              <a:rPr lang="en-US" sz="1450" b="1" dirty="0">
                <a:solidFill>
                  <a:srgbClr val="1E2761"/>
                </a:solidFill>
                <a:latin typeface="Calibri" pitchFamily="34" charset="0"/>
                <a:ea typeface="Calibri" pitchFamily="34" charset="-122"/>
                <a:cs typeface="Calibri" pitchFamily="34" charset="-120"/>
              </a:rPr>
              <a:t>Review annually</a:t>
            </a:r>
            <a:endParaRPr lang="en-US" sz="1450" dirty="0"/>
          </a:p>
        </p:txBody>
      </p:sp>
      <p:sp>
        <p:nvSpPr>
          <p:cNvPr id="33" name="Text 25"/>
          <p:cNvSpPr/>
          <p:nvPr/>
        </p:nvSpPr>
        <p:spPr>
          <a:xfrm>
            <a:off x="8357616" y="4306824"/>
            <a:ext cx="3099816" cy="365760"/>
          </a:xfrm>
          <a:prstGeom prst="rect">
            <a:avLst/>
          </a:prstGeom>
          <a:noFill/>
          <a:ln/>
        </p:spPr>
        <p:txBody>
          <a:bodyPr wrap="square" rtlCol="0" anchor="ctr"/>
          <a:lstStyle/>
          <a:p>
            <a:pPr marL="0" indent="0">
              <a:buNone/>
            </a:pPr>
            <a:r>
              <a:rPr lang="en-US" sz="1080" dirty="0">
                <a:solidFill>
                  <a:srgbClr val="22284A"/>
                </a:solidFill>
                <a:latin typeface="Calibri" pitchFamily="34" charset="0"/>
                <a:ea typeface="Calibri" pitchFamily="34" charset="-122"/>
                <a:cs typeface="Calibri" pitchFamily="34" charset="-120"/>
              </a:rPr>
              <a:t>your investment policy and conflict policy against Chapter 802 and current PRB rules.</a:t>
            </a:r>
            <a:endParaRPr lang="en-US" sz="1080" dirty="0"/>
          </a:p>
        </p:txBody>
      </p:sp>
      <p:sp>
        <p:nvSpPr>
          <p:cNvPr id="34" name="Text 26"/>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35" name="Text 27"/>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0" y="10048"/>
            <a:ext cx="12188952" cy="6858000"/>
          </a:xfrm>
          <a:prstGeom prst="rect">
            <a:avLst/>
          </a:prstGeom>
          <a:solidFill>
            <a:srgbClr val="1E2761"/>
          </a:solidFill>
          <a:ln/>
        </p:spPr>
        <p:txBody>
          <a:bodyPr/>
          <a:lstStyle/>
          <a:p>
            <a:endParaRPr lang="en-US"/>
          </a:p>
        </p:txBody>
      </p:sp>
      <p:sp>
        <p:nvSpPr>
          <p:cNvPr id="3" name="Shape 1"/>
          <p:cNvSpPr/>
          <p:nvPr/>
        </p:nvSpPr>
        <p:spPr>
          <a:xfrm>
            <a:off x="9692640" y="640080"/>
            <a:ext cx="1645920" cy="1645920"/>
          </a:xfrm>
          <a:prstGeom prst="ellipse">
            <a:avLst/>
          </a:prstGeom>
          <a:solidFill>
            <a:srgbClr val="141A45"/>
          </a:solidFill>
          <a:ln/>
        </p:spPr>
        <p:txBody>
          <a:bodyPr/>
          <a:lstStyle/>
          <a:p>
            <a:endParaRPr lang="en-US"/>
          </a:p>
        </p:txBody>
      </p:sp>
      <p:pic>
        <p:nvPicPr>
          <p:cNvPr id="4" name="Image 0" descr="/sessions/serene-modest-carson/mnt/outputs/_icons/scale.png"/>
          <p:cNvPicPr>
            <a:picLocks noChangeAspect="1"/>
          </p:cNvPicPr>
          <p:nvPr/>
        </p:nvPicPr>
        <p:blipFill>
          <a:blip r:embed="rId3"/>
          <a:stretch>
            <a:fillRect/>
          </a:stretch>
        </p:blipFill>
        <p:spPr>
          <a:xfrm>
            <a:off x="10120579" y="1068019"/>
            <a:ext cx="790042" cy="790042"/>
          </a:xfrm>
          <a:prstGeom prst="rect">
            <a:avLst/>
          </a:prstGeom>
        </p:spPr>
      </p:pic>
      <p:sp>
        <p:nvSpPr>
          <p:cNvPr id="5" name="Text 2"/>
          <p:cNvSpPr/>
          <p:nvPr/>
        </p:nvSpPr>
        <p:spPr>
          <a:xfrm>
            <a:off x="822960" y="914400"/>
            <a:ext cx="7315200" cy="64008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Key Takeaways</a:t>
            </a:r>
            <a:endParaRPr lang="en-US" sz="3400" dirty="0"/>
          </a:p>
        </p:txBody>
      </p:sp>
      <p:sp>
        <p:nvSpPr>
          <p:cNvPr id="6" name="Text 3"/>
          <p:cNvSpPr/>
          <p:nvPr/>
        </p:nvSpPr>
        <p:spPr>
          <a:xfrm>
            <a:off x="822960" y="1737360"/>
            <a:ext cx="9875520" cy="2377440"/>
          </a:xfrm>
          <a:prstGeom prst="rect">
            <a:avLst/>
          </a:prstGeom>
          <a:noFill/>
          <a:ln/>
        </p:spPr>
        <p:txBody>
          <a:bodyPr wrap="square" rtlCol="0" anchor="ctr"/>
          <a:lstStyle/>
          <a:p>
            <a:pPr marL="228600" indent="-228600">
              <a:spcAft>
                <a:spcPts val="1400"/>
              </a:spcAft>
              <a:buSzPct val="100000"/>
              <a:buChar char="•"/>
            </a:pPr>
            <a:r>
              <a:rPr lang="en-US" sz="1600" dirty="0">
                <a:solidFill>
                  <a:srgbClr val="CADCFC"/>
                </a:solidFill>
                <a:latin typeface="Calibri" pitchFamily="34" charset="0"/>
                <a:ea typeface="Calibri" pitchFamily="34" charset="-122"/>
                <a:cs typeface="Calibri" pitchFamily="34" charset="-120"/>
              </a:rPr>
              <a:t>Sole interest + prudent process are the two pillars of Texas public-pension fiduciary duty.</a:t>
            </a:r>
            <a:endParaRPr lang="en-US" sz="1600" dirty="0"/>
          </a:p>
          <a:p>
            <a:pPr marL="228600" indent="-228600">
              <a:spcAft>
                <a:spcPts val="1400"/>
              </a:spcAft>
              <a:buSzPct val="100000"/>
              <a:buChar char="•"/>
            </a:pPr>
            <a:r>
              <a:rPr lang="en-US" sz="1600" dirty="0">
                <a:solidFill>
                  <a:srgbClr val="CADCFC"/>
                </a:solidFill>
                <a:latin typeface="Calibri" pitchFamily="34" charset="0"/>
                <a:ea typeface="Calibri" pitchFamily="34" charset="-122"/>
                <a:cs typeface="Calibri" pitchFamily="34" charset="-120"/>
              </a:rPr>
              <a:t>Statutory investment directives don't override fiduciary duty — implement them prudently and document compliance.</a:t>
            </a:r>
            <a:endParaRPr lang="en-US" sz="1600" dirty="0"/>
          </a:p>
          <a:p>
            <a:pPr marL="228600" indent="-228600">
              <a:spcAft>
                <a:spcPts val="1400"/>
              </a:spcAft>
              <a:buSzPct val="100000"/>
              <a:buChar char="•"/>
            </a:pPr>
            <a:r>
              <a:rPr lang="en-US" sz="1600" dirty="0">
                <a:solidFill>
                  <a:srgbClr val="CADCFC"/>
                </a:solidFill>
                <a:latin typeface="Calibri" pitchFamily="34" charset="0"/>
                <a:ea typeface="Calibri" pitchFamily="34" charset="-122"/>
                <a:cs typeface="Calibri" pitchFamily="34" charset="-120"/>
              </a:rPr>
              <a:t>Courts and reviewers judge the process you followed, not the hindsight performance of the investment.</a:t>
            </a:r>
            <a:endParaRPr lang="en-US" sz="1600" dirty="0"/>
          </a:p>
        </p:txBody>
      </p:sp>
      <p:sp>
        <p:nvSpPr>
          <p:cNvPr id="7" name="Shape 4"/>
          <p:cNvSpPr/>
          <p:nvPr/>
        </p:nvSpPr>
        <p:spPr>
          <a:xfrm>
            <a:off x="822960" y="4343400"/>
            <a:ext cx="3657600" cy="0"/>
          </a:xfrm>
          <a:prstGeom prst="line">
            <a:avLst/>
          </a:prstGeom>
          <a:noFill/>
          <a:ln w="19050">
            <a:solidFill>
              <a:srgbClr val="B8912B"/>
            </a:solidFill>
            <a:prstDash val="solid"/>
          </a:ln>
        </p:spPr>
        <p:txBody>
          <a:bodyPr/>
          <a:lstStyle/>
          <a:p>
            <a:endParaRPr lang="en-US"/>
          </a:p>
        </p:txBody>
      </p:sp>
      <p:sp>
        <p:nvSpPr>
          <p:cNvPr id="8" name="Text 5"/>
          <p:cNvSpPr/>
          <p:nvPr/>
        </p:nvSpPr>
        <p:spPr>
          <a:xfrm>
            <a:off x="822960" y="4526280"/>
            <a:ext cx="7315200" cy="548640"/>
          </a:xfrm>
          <a:prstGeom prst="rect">
            <a:avLst/>
          </a:prstGeom>
          <a:noFill/>
          <a:ln/>
        </p:spPr>
        <p:txBody>
          <a:bodyPr wrap="square" rtlCol="0" anchor="ctr"/>
          <a:lstStyle/>
          <a:p>
            <a:pPr marL="0" indent="0">
              <a:buNone/>
            </a:pPr>
            <a:r>
              <a:rPr lang="en-US" sz="2200" b="1" dirty="0">
                <a:solidFill>
                  <a:srgbClr val="B8912B"/>
                </a:solidFill>
                <a:latin typeface="Cambria" pitchFamily="34" charset="0"/>
                <a:ea typeface="Cambria" pitchFamily="34" charset="-122"/>
                <a:cs typeface="Cambria" pitchFamily="34" charset="-120"/>
              </a:rPr>
              <a:t>Questions &amp; Discussion</a:t>
            </a:r>
            <a:endParaRPr lang="en-US" sz="2200" dirty="0"/>
          </a:p>
        </p:txBody>
      </p:sp>
      <p:sp>
        <p:nvSpPr>
          <p:cNvPr id="9" name="Text 6"/>
          <p:cNvSpPr/>
          <p:nvPr/>
        </p:nvSpPr>
        <p:spPr>
          <a:xfrm>
            <a:off x="822960" y="5074920"/>
            <a:ext cx="7315200" cy="36576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Tamla Wilson  •  drtamlawilson@gmail.com</a:t>
            </a:r>
            <a:endParaRPr lang="en-US" sz="1400" dirty="0"/>
          </a:p>
        </p:txBody>
      </p:sp>
      <p:sp>
        <p:nvSpPr>
          <p:cNvPr id="10" name="Text 7"/>
          <p:cNvSpPr/>
          <p:nvPr/>
        </p:nvSpPr>
        <p:spPr>
          <a:xfrm>
            <a:off x="822960" y="6309360"/>
            <a:ext cx="9144000" cy="365760"/>
          </a:xfrm>
          <a:prstGeom prst="rect">
            <a:avLst/>
          </a:prstGeom>
          <a:noFill/>
          <a:ln/>
        </p:spPr>
        <p:txBody>
          <a:bodyPr wrap="square" rtlCol="0" anchor="ctr"/>
          <a:lstStyle/>
          <a:p>
            <a:pPr marL="0" indent="0">
              <a:buNone/>
            </a:pPr>
            <a:r>
              <a:rPr lang="en-US" sz="1100" i="1" dirty="0">
                <a:solidFill>
                  <a:srgbClr val="8E9BC9"/>
                </a:solidFill>
                <a:latin typeface="Calibri" pitchFamily="34" charset="0"/>
                <a:ea typeface="Calibri" pitchFamily="34" charset="-122"/>
                <a:cs typeface="Calibri" pitchFamily="34" charset="-120"/>
              </a:rPr>
              <a:t>Thank you for attending — TEXPERS Summer Educational Forum, 2026</a:t>
            </a:r>
            <a:endParaRPr lang="en-US" sz="1100" dirty="0"/>
          </a:p>
        </p:txBody>
      </p:sp>
      <p:sp>
        <p:nvSpPr>
          <p:cNvPr id="11" name="Text 8"/>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12" name="Text 9"/>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16</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WELCOME</a:t>
            </a:r>
            <a:endParaRPr lang="en-US" sz="1200" dirty="0"/>
          </a:p>
        </p:txBody>
      </p:sp>
      <p:sp>
        <p:nvSpPr>
          <p:cNvPr id="3" name="Text 1"/>
          <p:cNvSpPr/>
          <p:nvPr/>
        </p:nvSpPr>
        <p:spPr>
          <a:xfrm>
            <a:off x="640080" y="777240"/>
            <a:ext cx="9144000" cy="640080"/>
          </a:xfrm>
          <a:prstGeom prst="rect">
            <a:avLst/>
          </a:prstGeom>
          <a:noFill/>
          <a:ln/>
        </p:spPr>
        <p:txBody>
          <a:bodyPr wrap="square"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Learning Objectives</a:t>
            </a:r>
            <a:endParaRPr lang="en-US" sz="3200" dirty="0"/>
          </a:p>
        </p:txBody>
      </p:sp>
      <p:sp>
        <p:nvSpPr>
          <p:cNvPr id="4" name="Text 2"/>
          <p:cNvSpPr/>
          <p:nvPr/>
        </p:nvSpPr>
        <p:spPr>
          <a:xfrm>
            <a:off x="640080" y="1417320"/>
            <a:ext cx="9601200" cy="365760"/>
          </a:xfrm>
          <a:prstGeom prst="rect">
            <a:avLst/>
          </a:prstGeom>
          <a:noFill/>
          <a:ln/>
        </p:spPr>
        <p:txBody>
          <a:bodyPr wrap="square" rtlCol="0" anchor="ctr"/>
          <a:lstStyle/>
          <a:p>
            <a:pPr marL="0" indent="0">
              <a:buNone/>
            </a:pPr>
            <a:r>
              <a:rPr lang="en-US" sz="1400" i="1" dirty="0">
                <a:solidFill>
                  <a:srgbClr val="5B6485"/>
                </a:solidFill>
                <a:latin typeface="Calibri" pitchFamily="34" charset="0"/>
                <a:ea typeface="Calibri" pitchFamily="34" charset="-122"/>
                <a:cs typeface="Calibri" pitchFamily="34" charset="-120"/>
              </a:rPr>
              <a:t>By the end of this session, trustees will be able to:</a:t>
            </a:r>
            <a:endParaRPr lang="en-US" sz="1400" dirty="0"/>
          </a:p>
        </p:txBody>
      </p:sp>
      <p:sp>
        <p:nvSpPr>
          <p:cNvPr id="5" name="Shape 3"/>
          <p:cNvSpPr/>
          <p:nvPr/>
        </p:nvSpPr>
        <p:spPr>
          <a:xfrm>
            <a:off x="640080" y="1965960"/>
            <a:ext cx="685800" cy="685800"/>
          </a:xfrm>
          <a:prstGeom prst="ellipse">
            <a:avLst/>
          </a:prstGeom>
          <a:solidFill>
            <a:srgbClr val="EDF2FC"/>
          </a:solidFill>
          <a:ln/>
        </p:spPr>
        <p:txBody>
          <a:bodyPr/>
          <a:lstStyle/>
          <a:p>
            <a:endParaRPr lang="en-US"/>
          </a:p>
        </p:txBody>
      </p:sp>
      <p:pic>
        <p:nvPicPr>
          <p:cNvPr id="6" name="Image 0" descr="/sessions/serene-modest-carson/mnt/outputs/_icons/scale_navy.png"/>
          <p:cNvPicPr>
            <a:picLocks noChangeAspect="1"/>
          </p:cNvPicPr>
          <p:nvPr/>
        </p:nvPicPr>
        <p:blipFill>
          <a:blip r:embed="rId3"/>
          <a:stretch>
            <a:fillRect/>
          </a:stretch>
        </p:blipFill>
        <p:spPr>
          <a:xfrm>
            <a:off x="818388" y="2144268"/>
            <a:ext cx="329184" cy="329184"/>
          </a:xfrm>
          <a:prstGeom prst="rect">
            <a:avLst/>
          </a:prstGeom>
        </p:spPr>
      </p:pic>
      <p:sp>
        <p:nvSpPr>
          <p:cNvPr id="7" name="Text 4"/>
          <p:cNvSpPr/>
          <p:nvPr/>
        </p:nvSpPr>
        <p:spPr>
          <a:xfrm>
            <a:off x="1554480" y="1947672"/>
            <a:ext cx="9692640" cy="365760"/>
          </a:xfrm>
          <a:prstGeom prst="rect">
            <a:avLst/>
          </a:prstGeom>
          <a:noFill/>
          <a:ln/>
        </p:spPr>
        <p:txBody>
          <a:bodyPr wrap="square"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Restate the Texas fiduciary standard</a:t>
            </a:r>
            <a:endParaRPr lang="en-US" sz="1600" dirty="0"/>
          </a:p>
        </p:txBody>
      </p:sp>
      <p:sp>
        <p:nvSpPr>
          <p:cNvPr id="8" name="Text 5"/>
          <p:cNvSpPr/>
          <p:nvPr/>
        </p:nvSpPr>
        <p:spPr>
          <a:xfrm>
            <a:off x="1554480" y="2313432"/>
            <a:ext cx="9692640" cy="640080"/>
          </a:xfrm>
          <a:prstGeom prst="rect">
            <a:avLst/>
          </a:prstGeom>
          <a:noFill/>
          <a:ln/>
        </p:spPr>
        <p:txBody>
          <a:bodyPr wrap="square" rtlCol="0" anchor="ctr"/>
          <a:lstStyle/>
          <a:p>
            <a:pPr marL="0" indent="0">
              <a:buNone/>
            </a:pPr>
            <a:r>
              <a:rPr lang="en-US" sz="1250" dirty="0">
                <a:solidFill>
                  <a:srgbClr val="22284A"/>
                </a:solidFill>
                <a:latin typeface="Calibri" pitchFamily="34" charset="0"/>
                <a:ea typeface="Calibri" pitchFamily="34" charset="-122"/>
                <a:cs typeface="Calibri" pitchFamily="34" charset="-120"/>
              </a:rPr>
              <a:t>Explain how the constitutional “sole interest” duty and the statutory prudent-person rule work together (Tex. Const. art. XVI § 67; Tex. Gov’t Code § 802.203).</a:t>
            </a:r>
            <a:endParaRPr lang="en-US" sz="1250" dirty="0"/>
          </a:p>
        </p:txBody>
      </p:sp>
      <p:sp>
        <p:nvSpPr>
          <p:cNvPr id="9" name="Shape 6"/>
          <p:cNvSpPr/>
          <p:nvPr/>
        </p:nvSpPr>
        <p:spPr>
          <a:xfrm>
            <a:off x="640080" y="3017520"/>
            <a:ext cx="685800" cy="685800"/>
          </a:xfrm>
          <a:prstGeom prst="ellipse">
            <a:avLst/>
          </a:prstGeom>
          <a:solidFill>
            <a:srgbClr val="EDF2FC"/>
          </a:solidFill>
          <a:ln/>
        </p:spPr>
        <p:txBody>
          <a:bodyPr/>
          <a:lstStyle/>
          <a:p>
            <a:endParaRPr lang="en-US"/>
          </a:p>
        </p:txBody>
      </p:sp>
      <p:pic>
        <p:nvPicPr>
          <p:cNvPr id="10" name="Image 1" descr="/sessions/serene-modest-carson/mnt/outputs/_icons/filecontract.png"/>
          <p:cNvPicPr>
            <a:picLocks noChangeAspect="1"/>
          </p:cNvPicPr>
          <p:nvPr/>
        </p:nvPicPr>
        <p:blipFill>
          <a:blip r:embed="rId4"/>
          <a:stretch>
            <a:fillRect/>
          </a:stretch>
        </p:blipFill>
        <p:spPr>
          <a:xfrm>
            <a:off x="818388" y="3195828"/>
            <a:ext cx="329184" cy="329184"/>
          </a:xfrm>
          <a:prstGeom prst="rect">
            <a:avLst/>
          </a:prstGeom>
        </p:spPr>
      </p:pic>
      <p:sp>
        <p:nvSpPr>
          <p:cNvPr id="11" name="Text 7"/>
          <p:cNvSpPr/>
          <p:nvPr/>
        </p:nvSpPr>
        <p:spPr>
          <a:xfrm>
            <a:off x="1554480" y="2999232"/>
            <a:ext cx="9692640" cy="365760"/>
          </a:xfrm>
          <a:prstGeom prst="rect">
            <a:avLst/>
          </a:prstGeom>
          <a:noFill/>
          <a:ln/>
        </p:spPr>
        <p:txBody>
          <a:bodyPr wrap="square"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Reconcile duty with statutory directives</a:t>
            </a:r>
            <a:endParaRPr lang="en-US" sz="1600" dirty="0"/>
          </a:p>
        </p:txBody>
      </p:sp>
      <p:sp>
        <p:nvSpPr>
          <p:cNvPr id="12" name="Text 8"/>
          <p:cNvSpPr/>
          <p:nvPr/>
        </p:nvSpPr>
        <p:spPr>
          <a:xfrm>
            <a:off x="1554480" y="3364992"/>
            <a:ext cx="9692640" cy="640080"/>
          </a:xfrm>
          <a:prstGeom prst="rect">
            <a:avLst/>
          </a:prstGeom>
          <a:noFill/>
          <a:ln/>
        </p:spPr>
        <p:txBody>
          <a:bodyPr wrap="square" rtlCol="0" anchor="ctr"/>
          <a:lstStyle/>
          <a:p>
            <a:pPr marL="0" indent="0">
              <a:buNone/>
            </a:pPr>
            <a:r>
              <a:rPr lang="en-US" sz="1250" dirty="0">
                <a:solidFill>
                  <a:srgbClr val="22284A"/>
                </a:solidFill>
                <a:latin typeface="Calibri" pitchFamily="34" charset="0"/>
                <a:ea typeface="Calibri" pitchFamily="34" charset="-122"/>
                <a:cs typeface="Calibri" pitchFamily="34" charset="-120"/>
              </a:rPr>
              <a:t>Analyze how legislatively mandated investment restrictions (e.g., SB 667) interact with a trustee’s duty of loyalty.</a:t>
            </a:r>
            <a:endParaRPr lang="en-US" sz="1250" dirty="0"/>
          </a:p>
        </p:txBody>
      </p:sp>
      <p:sp>
        <p:nvSpPr>
          <p:cNvPr id="13" name="Shape 9"/>
          <p:cNvSpPr/>
          <p:nvPr/>
        </p:nvSpPr>
        <p:spPr>
          <a:xfrm>
            <a:off x="640080" y="4069080"/>
            <a:ext cx="685800" cy="685800"/>
          </a:xfrm>
          <a:prstGeom prst="ellipse">
            <a:avLst/>
          </a:prstGeom>
          <a:solidFill>
            <a:srgbClr val="EDF2FC"/>
          </a:solidFill>
          <a:ln/>
        </p:spPr>
        <p:txBody>
          <a:bodyPr/>
          <a:lstStyle/>
          <a:p>
            <a:endParaRPr lang="en-US"/>
          </a:p>
        </p:txBody>
      </p:sp>
      <p:pic>
        <p:nvPicPr>
          <p:cNvPr id="14" name="Image 2" descr="/sessions/serene-modest-carson/mnt/outputs/_icons/searchdollar.png"/>
          <p:cNvPicPr>
            <a:picLocks noChangeAspect="1"/>
          </p:cNvPicPr>
          <p:nvPr/>
        </p:nvPicPr>
        <p:blipFill>
          <a:blip r:embed="rId5"/>
          <a:stretch>
            <a:fillRect/>
          </a:stretch>
        </p:blipFill>
        <p:spPr>
          <a:xfrm>
            <a:off x="818388" y="4247388"/>
            <a:ext cx="329184" cy="329184"/>
          </a:xfrm>
          <a:prstGeom prst="rect">
            <a:avLst/>
          </a:prstGeom>
        </p:spPr>
      </p:pic>
      <p:sp>
        <p:nvSpPr>
          <p:cNvPr id="15" name="Text 10"/>
          <p:cNvSpPr/>
          <p:nvPr/>
        </p:nvSpPr>
        <p:spPr>
          <a:xfrm>
            <a:off x="1554480" y="4050792"/>
            <a:ext cx="9692640" cy="365760"/>
          </a:xfrm>
          <a:prstGeom prst="rect">
            <a:avLst/>
          </a:prstGeom>
          <a:noFill/>
          <a:ln/>
        </p:spPr>
        <p:txBody>
          <a:bodyPr wrap="square"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Apply provider due-diligence standards</a:t>
            </a:r>
            <a:endParaRPr lang="en-US" sz="1600" dirty="0"/>
          </a:p>
        </p:txBody>
      </p:sp>
      <p:sp>
        <p:nvSpPr>
          <p:cNvPr id="16" name="Text 11"/>
          <p:cNvSpPr/>
          <p:nvPr/>
        </p:nvSpPr>
        <p:spPr>
          <a:xfrm>
            <a:off x="1554480" y="4416552"/>
            <a:ext cx="9692640" cy="640080"/>
          </a:xfrm>
          <a:prstGeom prst="rect">
            <a:avLst/>
          </a:prstGeom>
          <a:noFill/>
          <a:ln/>
        </p:spPr>
        <p:txBody>
          <a:bodyPr wrap="square" rtlCol="0" anchor="ctr"/>
          <a:lstStyle/>
          <a:p>
            <a:pPr marL="0" indent="0">
              <a:buNone/>
            </a:pPr>
            <a:r>
              <a:rPr lang="en-US" sz="1250" dirty="0">
                <a:solidFill>
                  <a:srgbClr val="22284A"/>
                </a:solidFill>
                <a:latin typeface="Calibri" pitchFamily="34" charset="0"/>
                <a:ea typeface="Calibri" pitchFamily="34" charset="-122"/>
                <a:cs typeface="Calibri" pitchFamily="34" charset="-120"/>
              </a:rPr>
              <a:t>Describe the ongoing duty to select and monitor investment managers, consultants, and alternative-investment vehicles under § 802.109.</a:t>
            </a:r>
            <a:endParaRPr lang="en-US" sz="1250" dirty="0"/>
          </a:p>
        </p:txBody>
      </p:sp>
      <p:sp>
        <p:nvSpPr>
          <p:cNvPr id="17" name="Shape 12"/>
          <p:cNvSpPr/>
          <p:nvPr/>
        </p:nvSpPr>
        <p:spPr>
          <a:xfrm>
            <a:off x="640080" y="5120640"/>
            <a:ext cx="685800" cy="685800"/>
          </a:xfrm>
          <a:prstGeom prst="ellipse">
            <a:avLst/>
          </a:prstGeom>
          <a:solidFill>
            <a:srgbClr val="EDF2FC"/>
          </a:solidFill>
          <a:ln/>
        </p:spPr>
        <p:txBody>
          <a:bodyPr/>
          <a:lstStyle/>
          <a:p>
            <a:endParaRPr lang="en-US"/>
          </a:p>
        </p:txBody>
      </p:sp>
      <p:pic>
        <p:nvPicPr>
          <p:cNvPr id="18" name="Image 3" descr="/sessions/serene-modest-carson/mnt/outputs/_icons/gavel_navy.png"/>
          <p:cNvPicPr>
            <a:picLocks noChangeAspect="1"/>
          </p:cNvPicPr>
          <p:nvPr/>
        </p:nvPicPr>
        <p:blipFill>
          <a:blip r:embed="rId6"/>
          <a:stretch>
            <a:fillRect/>
          </a:stretch>
        </p:blipFill>
        <p:spPr>
          <a:xfrm>
            <a:off x="818388" y="5298948"/>
            <a:ext cx="329184" cy="329184"/>
          </a:xfrm>
          <a:prstGeom prst="rect">
            <a:avLst/>
          </a:prstGeom>
        </p:spPr>
      </p:pic>
      <p:sp>
        <p:nvSpPr>
          <p:cNvPr id="19" name="Text 13"/>
          <p:cNvSpPr/>
          <p:nvPr/>
        </p:nvSpPr>
        <p:spPr>
          <a:xfrm>
            <a:off x="1554480" y="5102352"/>
            <a:ext cx="9692640" cy="365760"/>
          </a:xfrm>
          <a:prstGeom prst="rect">
            <a:avLst/>
          </a:prstGeom>
          <a:noFill/>
          <a:ln/>
        </p:spPr>
        <p:txBody>
          <a:bodyPr wrap="square"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Translate recent case law into practice</a:t>
            </a:r>
            <a:endParaRPr lang="en-US" sz="1600" dirty="0"/>
          </a:p>
        </p:txBody>
      </p:sp>
      <p:sp>
        <p:nvSpPr>
          <p:cNvPr id="20" name="Text 14"/>
          <p:cNvSpPr/>
          <p:nvPr/>
        </p:nvSpPr>
        <p:spPr>
          <a:xfrm>
            <a:off x="1554480" y="5468112"/>
            <a:ext cx="9692640" cy="640080"/>
          </a:xfrm>
          <a:prstGeom prst="rect">
            <a:avLst/>
          </a:prstGeom>
          <a:noFill/>
          <a:ln/>
        </p:spPr>
        <p:txBody>
          <a:bodyPr wrap="square" rtlCol="0" anchor="ctr"/>
          <a:lstStyle/>
          <a:p>
            <a:pPr marL="0" indent="0">
              <a:buNone/>
            </a:pPr>
            <a:r>
              <a:rPr lang="en-US" sz="1250" dirty="0">
                <a:solidFill>
                  <a:srgbClr val="22284A"/>
                </a:solidFill>
                <a:latin typeface="Calibri" pitchFamily="34" charset="0"/>
                <a:ea typeface="Calibri" pitchFamily="34" charset="-122"/>
                <a:cs typeface="Calibri" pitchFamily="34" charset="-120"/>
              </a:rPr>
              <a:t>Connect 2025 federal fiduciary decisions to “procedural prudence” and documentation practices trustees can use today.</a:t>
            </a:r>
            <a:endParaRPr lang="en-US" sz="1250" dirty="0"/>
          </a:p>
        </p:txBody>
      </p:sp>
      <p:sp>
        <p:nvSpPr>
          <p:cNvPr id="21" name="Text 15"/>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22" name="Text 16"/>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DF2FC"/>
        </a:solidFill>
        <a:effectLst/>
      </p:bgPr>
    </p:bg>
    <p:spTree>
      <p:nvGrpSpPr>
        <p:cNvPr id="1" name=""/>
        <p:cNvGrpSpPr/>
        <p:nvPr/>
      </p:nvGrpSpPr>
      <p:grpSpPr>
        <a:xfrm>
          <a:off x="0" y="0"/>
          <a:ext cx="0" cy="0"/>
          <a:chOff x="0" y="0"/>
          <a:chExt cx="0" cy="0"/>
        </a:xfrm>
      </p:grpSpPr>
      <p:sp>
        <p:nvSpPr>
          <p:cNvPr id="2" name="Text 0"/>
          <p:cNvSpPr/>
          <p:nvPr/>
        </p:nvSpPr>
        <p:spPr>
          <a:xfrm>
            <a:off x="640080" y="45720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ROADMAP</a:t>
            </a:r>
            <a:endParaRPr lang="en-US" sz="1200" dirty="0"/>
          </a:p>
        </p:txBody>
      </p:sp>
      <p:sp>
        <p:nvSpPr>
          <p:cNvPr id="3" name="Text 1"/>
          <p:cNvSpPr/>
          <p:nvPr/>
        </p:nvSpPr>
        <p:spPr>
          <a:xfrm>
            <a:off x="640080" y="777240"/>
            <a:ext cx="9601200" cy="640080"/>
          </a:xfrm>
          <a:prstGeom prst="rect">
            <a:avLst/>
          </a:prstGeom>
          <a:noFill/>
          <a:ln/>
        </p:spPr>
        <p:txBody>
          <a:bodyPr wrap="square"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Session Agenda (60 Minutes)</a:t>
            </a:r>
            <a:endParaRPr lang="en-US" sz="3200" dirty="0"/>
          </a:p>
        </p:txBody>
      </p:sp>
      <p:sp>
        <p:nvSpPr>
          <p:cNvPr id="4" name="Shape 2"/>
          <p:cNvSpPr/>
          <p:nvPr/>
        </p:nvSpPr>
        <p:spPr>
          <a:xfrm>
            <a:off x="640080" y="1600200"/>
            <a:ext cx="10881360" cy="434340"/>
          </a:xfrm>
          <a:prstGeom prst="rect">
            <a:avLst/>
          </a:prstGeom>
          <a:solidFill>
            <a:srgbClr val="FFFFFF"/>
          </a:solidFill>
          <a:ln/>
        </p:spPr>
        <p:txBody>
          <a:bodyPr/>
          <a:lstStyle/>
          <a:p>
            <a:endParaRPr lang="en-US"/>
          </a:p>
        </p:txBody>
      </p:sp>
      <p:sp>
        <p:nvSpPr>
          <p:cNvPr id="5" name="Text 3"/>
          <p:cNvSpPr/>
          <p:nvPr/>
        </p:nvSpPr>
        <p:spPr>
          <a:xfrm>
            <a:off x="822960" y="1600200"/>
            <a:ext cx="914400" cy="43434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0:00</a:t>
            </a:r>
            <a:endParaRPr lang="en-US" sz="1300" dirty="0"/>
          </a:p>
        </p:txBody>
      </p:sp>
      <p:sp>
        <p:nvSpPr>
          <p:cNvPr id="6" name="Text 4"/>
          <p:cNvSpPr/>
          <p:nvPr/>
        </p:nvSpPr>
        <p:spPr>
          <a:xfrm>
            <a:off x="1828800" y="1600200"/>
            <a:ext cx="8046720" cy="434340"/>
          </a:xfrm>
          <a:prstGeom prst="rect">
            <a:avLst/>
          </a:prstGeom>
          <a:noFill/>
          <a:ln/>
        </p:spPr>
        <p:txBody>
          <a:bodyPr wrap="square" rtlCol="0" anchor="ctr"/>
          <a:lstStyle/>
          <a:p>
            <a:pPr marL="0" indent="0">
              <a:buNone/>
            </a:pPr>
            <a:r>
              <a:rPr lang="en-US" sz="1350" dirty="0">
                <a:solidFill>
                  <a:srgbClr val="1E2761"/>
                </a:solidFill>
                <a:latin typeface="Calibri" pitchFamily="34" charset="0"/>
                <a:ea typeface="Calibri" pitchFamily="34" charset="-122"/>
                <a:cs typeface="Calibri" pitchFamily="34" charset="-120"/>
              </a:rPr>
              <a:t>Welcome &amp; learning objectives</a:t>
            </a:r>
            <a:endParaRPr lang="en-US" sz="1350" dirty="0"/>
          </a:p>
        </p:txBody>
      </p:sp>
      <p:sp>
        <p:nvSpPr>
          <p:cNvPr id="7" name="Text 5"/>
          <p:cNvSpPr/>
          <p:nvPr/>
        </p:nvSpPr>
        <p:spPr>
          <a:xfrm>
            <a:off x="9966960" y="1600200"/>
            <a:ext cx="1463040" cy="434340"/>
          </a:xfrm>
          <a:prstGeom prst="rect">
            <a:avLst/>
          </a:prstGeom>
          <a:noFill/>
          <a:ln/>
        </p:spPr>
        <p:txBody>
          <a:bodyPr wrap="square" rtlCol="0" anchor="ctr"/>
          <a:lstStyle/>
          <a:p>
            <a:pPr marL="0" indent="0" algn="r">
              <a:buNone/>
            </a:pPr>
            <a:r>
              <a:rPr lang="en-US" sz="1250" dirty="0">
                <a:solidFill>
                  <a:srgbClr val="5B6485"/>
                </a:solidFill>
                <a:latin typeface="Calibri" pitchFamily="34" charset="0"/>
                <a:ea typeface="Calibri" pitchFamily="34" charset="-122"/>
                <a:cs typeface="Calibri" pitchFamily="34" charset="-120"/>
              </a:rPr>
              <a:t>3 min</a:t>
            </a:r>
            <a:endParaRPr lang="en-US" sz="1250" dirty="0"/>
          </a:p>
        </p:txBody>
      </p:sp>
      <p:sp>
        <p:nvSpPr>
          <p:cNvPr id="8" name="Shape 6"/>
          <p:cNvSpPr/>
          <p:nvPr/>
        </p:nvSpPr>
        <p:spPr>
          <a:xfrm>
            <a:off x="640080" y="2089404"/>
            <a:ext cx="10881360" cy="434340"/>
          </a:xfrm>
          <a:prstGeom prst="rect">
            <a:avLst/>
          </a:prstGeom>
          <a:solidFill>
            <a:srgbClr val="EDF2FC"/>
          </a:solidFill>
          <a:ln/>
        </p:spPr>
        <p:txBody>
          <a:bodyPr/>
          <a:lstStyle/>
          <a:p>
            <a:endParaRPr lang="en-US"/>
          </a:p>
        </p:txBody>
      </p:sp>
      <p:sp>
        <p:nvSpPr>
          <p:cNvPr id="9" name="Text 7"/>
          <p:cNvSpPr/>
          <p:nvPr/>
        </p:nvSpPr>
        <p:spPr>
          <a:xfrm>
            <a:off x="822960" y="2089404"/>
            <a:ext cx="914400" cy="43434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0:03</a:t>
            </a:r>
            <a:endParaRPr lang="en-US" sz="1300" dirty="0"/>
          </a:p>
        </p:txBody>
      </p:sp>
      <p:sp>
        <p:nvSpPr>
          <p:cNvPr id="10" name="Text 8"/>
          <p:cNvSpPr/>
          <p:nvPr/>
        </p:nvSpPr>
        <p:spPr>
          <a:xfrm>
            <a:off x="1828800" y="2089404"/>
            <a:ext cx="8046720" cy="434340"/>
          </a:xfrm>
          <a:prstGeom prst="rect">
            <a:avLst/>
          </a:prstGeom>
          <a:noFill/>
          <a:ln/>
        </p:spPr>
        <p:txBody>
          <a:bodyPr wrap="square" rtlCol="0" anchor="ctr"/>
          <a:lstStyle/>
          <a:p>
            <a:pPr marL="0" indent="0">
              <a:buNone/>
            </a:pPr>
            <a:r>
              <a:rPr lang="en-US" sz="1350" dirty="0">
                <a:solidFill>
                  <a:srgbClr val="1E2761"/>
                </a:solidFill>
                <a:latin typeface="Calibri" pitchFamily="34" charset="0"/>
                <a:ea typeface="Calibri" pitchFamily="34" charset="-122"/>
                <a:cs typeface="Calibri" pitchFamily="34" charset="-120"/>
              </a:rPr>
              <a:t>Foundations refresher: the Texas fiduciary standard</a:t>
            </a:r>
            <a:endParaRPr lang="en-US" sz="1350" dirty="0"/>
          </a:p>
        </p:txBody>
      </p:sp>
      <p:sp>
        <p:nvSpPr>
          <p:cNvPr id="11" name="Text 9"/>
          <p:cNvSpPr/>
          <p:nvPr/>
        </p:nvSpPr>
        <p:spPr>
          <a:xfrm>
            <a:off x="9966960" y="2089404"/>
            <a:ext cx="1463040" cy="434340"/>
          </a:xfrm>
          <a:prstGeom prst="rect">
            <a:avLst/>
          </a:prstGeom>
          <a:noFill/>
          <a:ln/>
        </p:spPr>
        <p:txBody>
          <a:bodyPr wrap="square" rtlCol="0" anchor="ctr"/>
          <a:lstStyle/>
          <a:p>
            <a:pPr marL="0" indent="0" algn="r">
              <a:buNone/>
            </a:pPr>
            <a:r>
              <a:rPr lang="en-US" sz="1250" dirty="0">
                <a:solidFill>
                  <a:srgbClr val="5B6485"/>
                </a:solidFill>
                <a:latin typeface="Calibri" pitchFamily="34" charset="0"/>
                <a:ea typeface="Calibri" pitchFamily="34" charset="-122"/>
                <a:cs typeface="Calibri" pitchFamily="34" charset="-120"/>
              </a:rPr>
              <a:t>8 min</a:t>
            </a:r>
            <a:endParaRPr lang="en-US" sz="1250" dirty="0"/>
          </a:p>
        </p:txBody>
      </p:sp>
      <p:sp>
        <p:nvSpPr>
          <p:cNvPr id="12" name="Shape 10"/>
          <p:cNvSpPr/>
          <p:nvPr/>
        </p:nvSpPr>
        <p:spPr>
          <a:xfrm>
            <a:off x="640080" y="2578608"/>
            <a:ext cx="10881360" cy="434340"/>
          </a:xfrm>
          <a:prstGeom prst="rect">
            <a:avLst/>
          </a:prstGeom>
          <a:solidFill>
            <a:srgbClr val="FFFFFF"/>
          </a:solidFill>
          <a:ln/>
        </p:spPr>
        <p:txBody>
          <a:bodyPr/>
          <a:lstStyle/>
          <a:p>
            <a:endParaRPr lang="en-US"/>
          </a:p>
        </p:txBody>
      </p:sp>
      <p:sp>
        <p:nvSpPr>
          <p:cNvPr id="13" name="Text 11"/>
          <p:cNvSpPr/>
          <p:nvPr/>
        </p:nvSpPr>
        <p:spPr>
          <a:xfrm>
            <a:off x="822960" y="2578608"/>
            <a:ext cx="914400" cy="43434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0:11</a:t>
            </a:r>
            <a:endParaRPr lang="en-US" sz="1300" dirty="0"/>
          </a:p>
        </p:txBody>
      </p:sp>
      <p:sp>
        <p:nvSpPr>
          <p:cNvPr id="14" name="Text 12"/>
          <p:cNvSpPr/>
          <p:nvPr/>
        </p:nvSpPr>
        <p:spPr>
          <a:xfrm>
            <a:off x="1828800" y="2578608"/>
            <a:ext cx="8046720" cy="434340"/>
          </a:xfrm>
          <a:prstGeom prst="rect">
            <a:avLst/>
          </a:prstGeom>
          <a:noFill/>
          <a:ln/>
        </p:spPr>
        <p:txBody>
          <a:bodyPr wrap="square" rtlCol="0" anchor="ctr"/>
          <a:lstStyle/>
          <a:p>
            <a:pPr marL="0" indent="0">
              <a:buNone/>
            </a:pPr>
            <a:r>
              <a:rPr lang="en-US" sz="1350" dirty="0">
                <a:solidFill>
                  <a:srgbClr val="1E2761"/>
                </a:solidFill>
                <a:latin typeface="Calibri" pitchFamily="34" charset="0"/>
                <a:ea typeface="Calibri" pitchFamily="34" charset="-122"/>
                <a:cs typeface="Calibri" pitchFamily="34" charset="-120"/>
              </a:rPr>
              <a:t>Advanced Issue 1 — Sole interest vs. statutory directives</a:t>
            </a:r>
            <a:endParaRPr lang="en-US" sz="1350" dirty="0"/>
          </a:p>
        </p:txBody>
      </p:sp>
      <p:sp>
        <p:nvSpPr>
          <p:cNvPr id="15" name="Text 13"/>
          <p:cNvSpPr/>
          <p:nvPr/>
        </p:nvSpPr>
        <p:spPr>
          <a:xfrm>
            <a:off x="9966960" y="2578608"/>
            <a:ext cx="1463040" cy="434340"/>
          </a:xfrm>
          <a:prstGeom prst="rect">
            <a:avLst/>
          </a:prstGeom>
          <a:noFill/>
          <a:ln/>
        </p:spPr>
        <p:txBody>
          <a:bodyPr wrap="square" rtlCol="0" anchor="ctr"/>
          <a:lstStyle/>
          <a:p>
            <a:pPr marL="0" indent="0" algn="r">
              <a:buNone/>
            </a:pPr>
            <a:r>
              <a:rPr lang="en-US" sz="1250" dirty="0">
                <a:solidFill>
                  <a:srgbClr val="5B6485"/>
                </a:solidFill>
                <a:latin typeface="Calibri" pitchFamily="34" charset="0"/>
                <a:ea typeface="Calibri" pitchFamily="34" charset="-122"/>
                <a:cs typeface="Calibri" pitchFamily="34" charset="-120"/>
              </a:rPr>
              <a:t>10 min</a:t>
            </a:r>
            <a:endParaRPr lang="en-US" sz="1250" dirty="0"/>
          </a:p>
        </p:txBody>
      </p:sp>
      <p:sp>
        <p:nvSpPr>
          <p:cNvPr id="16" name="Shape 14"/>
          <p:cNvSpPr/>
          <p:nvPr/>
        </p:nvSpPr>
        <p:spPr>
          <a:xfrm>
            <a:off x="640080" y="3067812"/>
            <a:ext cx="10881360" cy="434340"/>
          </a:xfrm>
          <a:prstGeom prst="rect">
            <a:avLst/>
          </a:prstGeom>
          <a:solidFill>
            <a:srgbClr val="EDF2FC"/>
          </a:solidFill>
          <a:ln/>
        </p:spPr>
        <p:txBody>
          <a:bodyPr/>
          <a:lstStyle/>
          <a:p>
            <a:endParaRPr lang="en-US"/>
          </a:p>
        </p:txBody>
      </p:sp>
      <p:sp>
        <p:nvSpPr>
          <p:cNvPr id="17" name="Text 15"/>
          <p:cNvSpPr/>
          <p:nvPr/>
        </p:nvSpPr>
        <p:spPr>
          <a:xfrm>
            <a:off x="822960" y="3067812"/>
            <a:ext cx="914400" cy="43434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0:21</a:t>
            </a:r>
            <a:endParaRPr lang="en-US" sz="1300" dirty="0"/>
          </a:p>
        </p:txBody>
      </p:sp>
      <p:sp>
        <p:nvSpPr>
          <p:cNvPr id="18" name="Text 16"/>
          <p:cNvSpPr/>
          <p:nvPr/>
        </p:nvSpPr>
        <p:spPr>
          <a:xfrm>
            <a:off x="1828800" y="3067812"/>
            <a:ext cx="8046720" cy="434340"/>
          </a:xfrm>
          <a:prstGeom prst="rect">
            <a:avLst/>
          </a:prstGeom>
          <a:noFill/>
          <a:ln/>
        </p:spPr>
        <p:txBody>
          <a:bodyPr wrap="square" rtlCol="0" anchor="ctr"/>
          <a:lstStyle/>
          <a:p>
            <a:pPr marL="0" indent="0">
              <a:buNone/>
            </a:pPr>
            <a:r>
              <a:rPr lang="en-US" sz="1350" dirty="0">
                <a:solidFill>
                  <a:srgbClr val="1E2761"/>
                </a:solidFill>
                <a:latin typeface="Calibri" pitchFamily="34" charset="0"/>
                <a:ea typeface="Calibri" pitchFamily="34" charset="-122"/>
                <a:cs typeface="Calibri" pitchFamily="34" charset="-120"/>
              </a:rPr>
              <a:t>Advanced Issue 2 — Selecting &amp; monitoring service providers</a:t>
            </a:r>
            <a:endParaRPr lang="en-US" sz="1350" dirty="0"/>
          </a:p>
        </p:txBody>
      </p:sp>
      <p:sp>
        <p:nvSpPr>
          <p:cNvPr id="19" name="Text 17"/>
          <p:cNvSpPr/>
          <p:nvPr/>
        </p:nvSpPr>
        <p:spPr>
          <a:xfrm>
            <a:off x="9966960" y="3067812"/>
            <a:ext cx="1463040" cy="434340"/>
          </a:xfrm>
          <a:prstGeom prst="rect">
            <a:avLst/>
          </a:prstGeom>
          <a:noFill/>
          <a:ln/>
        </p:spPr>
        <p:txBody>
          <a:bodyPr wrap="square" rtlCol="0" anchor="ctr"/>
          <a:lstStyle/>
          <a:p>
            <a:pPr marL="0" indent="0" algn="r">
              <a:buNone/>
            </a:pPr>
            <a:r>
              <a:rPr lang="en-US" sz="1250" dirty="0">
                <a:solidFill>
                  <a:srgbClr val="5B6485"/>
                </a:solidFill>
                <a:latin typeface="Calibri" pitchFamily="34" charset="0"/>
                <a:ea typeface="Calibri" pitchFamily="34" charset="-122"/>
                <a:cs typeface="Calibri" pitchFamily="34" charset="-120"/>
              </a:rPr>
              <a:t>10 min</a:t>
            </a:r>
            <a:endParaRPr lang="en-US" sz="1250" dirty="0"/>
          </a:p>
        </p:txBody>
      </p:sp>
      <p:sp>
        <p:nvSpPr>
          <p:cNvPr id="20" name="Shape 18"/>
          <p:cNvSpPr/>
          <p:nvPr/>
        </p:nvSpPr>
        <p:spPr>
          <a:xfrm>
            <a:off x="640080" y="3557016"/>
            <a:ext cx="10881360" cy="434340"/>
          </a:xfrm>
          <a:prstGeom prst="rect">
            <a:avLst/>
          </a:prstGeom>
          <a:solidFill>
            <a:srgbClr val="FFFFFF"/>
          </a:solidFill>
          <a:ln/>
        </p:spPr>
        <p:txBody>
          <a:bodyPr/>
          <a:lstStyle/>
          <a:p>
            <a:endParaRPr lang="en-US"/>
          </a:p>
        </p:txBody>
      </p:sp>
      <p:sp>
        <p:nvSpPr>
          <p:cNvPr id="21" name="Text 19"/>
          <p:cNvSpPr/>
          <p:nvPr/>
        </p:nvSpPr>
        <p:spPr>
          <a:xfrm>
            <a:off x="822960" y="3557016"/>
            <a:ext cx="914400" cy="43434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0:31</a:t>
            </a:r>
            <a:endParaRPr lang="en-US" sz="1300" dirty="0"/>
          </a:p>
        </p:txBody>
      </p:sp>
      <p:sp>
        <p:nvSpPr>
          <p:cNvPr id="22" name="Text 20"/>
          <p:cNvSpPr/>
          <p:nvPr/>
        </p:nvSpPr>
        <p:spPr>
          <a:xfrm>
            <a:off x="1828800" y="3557016"/>
            <a:ext cx="8046720" cy="434340"/>
          </a:xfrm>
          <a:prstGeom prst="rect">
            <a:avLst/>
          </a:prstGeom>
          <a:noFill/>
          <a:ln/>
        </p:spPr>
        <p:txBody>
          <a:bodyPr wrap="square" rtlCol="0" anchor="ctr"/>
          <a:lstStyle/>
          <a:p>
            <a:pPr marL="0" indent="0">
              <a:buNone/>
            </a:pPr>
            <a:r>
              <a:rPr lang="en-US" sz="1350" dirty="0">
                <a:solidFill>
                  <a:srgbClr val="1E2761"/>
                </a:solidFill>
                <a:latin typeface="Calibri" pitchFamily="34" charset="0"/>
                <a:ea typeface="Calibri" pitchFamily="34" charset="-122"/>
                <a:cs typeface="Calibri" pitchFamily="34" charset="-120"/>
              </a:rPr>
              <a:t>Advanced Issue 3 — Conflicts of interest &amp; self-dealing</a:t>
            </a:r>
            <a:endParaRPr lang="en-US" sz="1350" dirty="0"/>
          </a:p>
        </p:txBody>
      </p:sp>
      <p:sp>
        <p:nvSpPr>
          <p:cNvPr id="23" name="Text 21"/>
          <p:cNvSpPr/>
          <p:nvPr/>
        </p:nvSpPr>
        <p:spPr>
          <a:xfrm>
            <a:off x="9966960" y="3557016"/>
            <a:ext cx="1463040" cy="434340"/>
          </a:xfrm>
          <a:prstGeom prst="rect">
            <a:avLst/>
          </a:prstGeom>
          <a:noFill/>
          <a:ln/>
        </p:spPr>
        <p:txBody>
          <a:bodyPr wrap="square" rtlCol="0" anchor="ctr"/>
          <a:lstStyle/>
          <a:p>
            <a:pPr marL="0" indent="0" algn="r">
              <a:buNone/>
            </a:pPr>
            <a:r>
              <a:rPr lang="en-US" sz="1250" dirty="0">
                <a:solidFill>
                  <a:srgbClr val="5B6485"/>
                </a:solidFill>
                <a:latin typeface="Calibri" pitchFamily="34" charset="0"/>
                <a:ea typeface="Calibri" pitchFamily="34" charset="-122"/>
                <a:cs typeface="Calibri" pitchFamily="34" charset="-120"/>
              </a:rPr>
              <a:t>7 min</a:t>
            </a:r>
            <a:endParaRPr lang="en-US" sz="1250" dirty="0"/>
          </a:p>
        </p:txBody>
      </p:sp>
      <p:sp>
        <p:nvSpPr>
          <p:cNvPr id="24" name="Shape 22"/>
          <p:cNvSpPr/>
          <p:nvPr/>
        </p:nvSpPr>
        <p:spPr>
          <a:xfrm>
            <a:off x="640080" y="4046220"/>
            <a:ext cx="10881360" cy="434340"/>
          </a:xfrm>
          <a:prstGeom prst="rect">
            <a:avLst/>
          </a:prstGeom>
          <a:solidFill>
            <a:srgbClr val="EDF2FC"/>
          </a:solidFill>
          <a:ln/>
        </p:spPr>
        <p:txBody>
          <a:bodyPr/>
          <a:lstStyle/>
          <a:p>
            <a:endParaRPr lang="en-US"/>
          </a:p>
        </p:txBody>
      </p:sp>
      <p:sp>
        <p:nvSpPr>
          <p:cNvPr id="25" name="Text 23"/>
          <p:cNvSpPr/>
          <p:nvPr/>
        </p:nvSpPr>
        <p:spPr>
          <a:xfrm>
            <a:off x="822960" y="4046220"/>
            <a:ext cx="914400" cy="43434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0:38</a:t>
            </a:r>
            <a:endParaRPr lang="en-US" sz="1300" dirty="0"/>
          </a:p>
        </p:txBody>
      </p:sp>
      <p:sp>
        <p:nvSpPr>
          <p:cNvPr id="26" name="Text 24"/>
          <p:cNvSpPr/>
          <p:nvPr/>
        </p:nvSpPr>
        <p:spPr>
          <a:xfrm>
            <a:off x="1828800" y="4046220"/>
            <a:ext cx="8046720" cy="434340"/>
          </a:xfrm>
          <a:prstGeom prst="rect">
            <a:avLst/>
          </a:prstGeom>
          <a:noFill/>
          <a:ln/>
        </p:spPr>
        <p:txBody>
          <a:bodyPr wrap="square" rtlCol="0" anchor="ctr"/>
          <a:lstStyle/>
          <a:p>
            <a:pPr marL="0" indent="0">
              <a:buNone/>
            </a:pPr>
            <a:r>
              <a:rPr lang="en-US" sz="1350" dirty="0">
                <a:solidFill>
                  <a:srgbClr val="1E2761"/>
                </a:solidFill>
                <a:latin typeface="Calibri" pitchFamily="34" charset="0"/>
                <a:ea typeface="Calibri" pitchFamily="34" charset="-122"/>
                <a:cs typeface="Calibri" pitchFamily="34" charset="-120"/>
              </a:rPr>
              <a:t>What the courts are saying: 2025 case law</a:t>
            </a:r>
            <a:endParaRPr lang="en-US" sz="1350" dirty="0"/>
          </a:p>
        </p:txBody>
      </p:sp>
      <p:sp>
        <p:nvSpPr>
          <p:cNvPr id="27" name="Text 25"/>
          <p:cNvSpPr/>
          <p:nvPr/>
        </p:nvSpPr>
        <p:spPr>
          <a:xfrm>
            <a:off x="9966960" y="4046220"/>
            <a:ext cx="1463040" cy="434340"/>
          </a:xfrm>
          <a:prstGeom prst="rect">
            <a:avLst/>
          </a:prstGeom>
          <a:noFill/>
          <a:ln/>
        </p:spPr>
        <p:txBody>
          <a:bodyPr wrap="square" rtlCol="0" anchor="ctr"/>
          <a:lstStyle/>
          <a:p>
            <a:pPr marL="0" indent="0" algn="r">
              <a:buNone/>
            </a:pPr>
            <a:r>
              <a:rPr lang="en-US" sz="1250" dirty="0">
                <a:solidFill>
                  <a:srgbClr val="5B6485"/>
                </a:solidFill>
                <a:latin typeface="Calibri" pitchFamily="34" charset="0"/>
                <a:ea typeface="Calibri" pitchFamily="34" charset="-122"/>
                <a:cs typeface="Calibri" pitchFamily="34" charset="-120"/>
              </a:rPr>
              <a:t>7 min</a:t>
            </a:r>
            <a:endParaRPr lang="en-US" sz="1250" dirty="0"/>
          </a:p>
        </p:txBody>
      </p:sp>
      <p:sp>
        <p:nvSpPr>
          <p:cNvPr id="28" name="Shape 26"/>
          <p:cNvSpPr/>
          <p:nvPr/>
        </p:nvSpPr>
        <p:spPr>
          <a:xfrm>
            <a:off x="640080" y="4535424"/>
            <a:ext cx="10881360" cy="434340"/>
          </a:xfrm>
          <a:prstGeom prst="rect">
            <a:avLst/>
          </a:prstGeom>
          <a:solidFill>
            <a:srgbClr val="FFFFFF"/>
          </a:solidFill>
          <a:ln/>
        </p:spPr>
        <p:txBody>
          <a:bodyPr/>
          <a:lstStyle/>
          <a:p>
            <a:endParaRPr lang="en-US"/>
          </a:p>
        </p:txBody>
      </p:sp>
      <p:sp>
        <p:nvSpPr>
          <p:cNvPr id="29" name="Text 27"/>
          <p:cNvSpPr/>
          <p:nvPr/>
        </p:nvSpPr>
        <p:spPr>
          <a:xfrm>
            <a:off x="822960" y="4535424"/>
            <a:ext cx="914400" cy="43434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0:45</a:t>
            </a:r>
            <a:endParaRPr lang="en-US" sz="1300" dirty="0"/>
          </a:p>
        </p:txBody>
      </p:sp>
      <p:sp>
        <p:nvSpPr>
          <p:cNvPr id="30" name="Text 28"/>
          <p:cNvSpPr/>
          <p:nvPr/>
        </p:nvSpPr>
        <p:spPr>
          <a:xfrm>
            <a:off x="1828800" y="4535424"/>
            <a:ext cx="8046720" cy="434340"/>
          </a:xfrm>
          <a:prstGeom prst="rect">
            <a:avLst/>
          </a:prstGeom>
          <a:noFill/>
          <a:ln/>
        </p:spPr>
        <p:txBody>
          <a:bodyPr wrap="square" rtlCol="0" anchor="ctr"/>
          <a:lstStyle/>
          <a:p>
            <a:pPr marL="0" indent="0">
              <a:buNone/>
            </a:pPr>
            <a:r>
              <a:rPr lang="en-US" sz="1350" dirty="0">
                <a:solidFill>
                  <a:srgbClr val="1E2761"/>
                </a:solidFill>
                <a:latin typeface="Calibri" pitchFamily="34" charset="0"/>
                <a:ea typeface="Calibri" pitchFamily="34" charset="-122"/>
                <a:cs typeface="Calibri" pitchFamily="34" charset="-120"/>
              </a:rPr>
              <a:t>PRB training-requirement update</a:t>
            </a:r>
            <a:endParaRPr lang="en-US" sz="1350" dirty="0"/>
          </a:p>
        </p:txBody>
      </p:sp>
      <p:sp>
        <p:nvSpPr>
          <p:cNvPr id="31" name="Text 29"/>
          <p:cNvSpPr/>
          <p:nvPr/>
        </p:nvSpPr>
        <p:spPr>
          <a:xfrm>
            <a:off x="9966960" y="4535424"/>
            <a:ext cx="1463040" cy="434340"/>
          </a:xfrm>
          <a:prstGeom prst="rect">
            <a:avLst/>
          </a:prstGeom>
          <a:noFill/>
          <a:ln/>
        </p:spPr>
        <p:txBody>
          <a:bodyPr wrap="square" rtlCol="0" anchor="ctr"/>
          <a:lstStyle/>
          <a:p>
            <a:pPr marL="0" indent="0" algn="r">
              <a:buNone/>
            </a:pPr>
            <a:r>
              <a:rPr lang="en-US" sz="1250" dirty="0">
                <a:solidFill>
                  <a:srgbClr val="5B6485"/>
                </a:solidFill>
                <a:latin typeface="Calibri" pitchFamily="34" charset="0"/>
                <a:ea typeface="Calibri" pitchFamily="34" charset="-122"/>
                <a:cs typeface="Calibri" pitchFamily="34" charset="-120"/>
              </a:rPr>
              <a:t>3 min</a:t>
            </a:r>
            <a:endParaRPr lang="en-US" sz="1250" dirty="0"/>
          </a:p>
        </p:txBody>
      </p:sp>
      <p:sp>
        <p:nvSpPr>
          <p:cNvPr id="32" name="Shape 30"/>
          <p:cNvSpPr/>
          <p:nvPr/>
        </p:nvSpPr>
        <p:spPr>
          <a:xfrm>
            <a:off x="640080" y="5024628"/>
            <a:ext cx="10881360" cy="434340"/>
          </a:xfrm>
          <a:prstGeom prst="rect">
            <a:avLst/>
          </a:prstGeom>
          <a:solidFill>
            <a:srgbClr val="EDF2FC"/>
          </a:solidFill>
          <a:ln/>
        </p:spPr>
        <p:txBody>
          <a:bodyPr/>
          <a:lstStyle/>
          <a:p>
            <a:endParaRPr lang="en-US"/>
          </a:p>
        </p:txBody>
      </p:sp>
      <p:sp>
        <p:nvSpPr>
          <p:cNvPr id="33" name="Text 31"/>
          <p:cNvSpPr/>
          <p:nvPr/>
        </p:nvSpPr>
        <p:spPr>
          <a:xfrm>
            <a:off x="822960" y="5024628"/>
            <a:ext cx="914400" cy="43434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0:48</a:t>
            </a:r>
            <a:endParaRPr lang="en-US" sz="1300" dirty="0"/>
          </a:p>
        </p:txBody>
      </p:sp>
      <p:sp>
        <p:nvSpPr>
          <p:cNvPr id="34" name="Text 32"/>
          <p:cNvSpPr/>
          <p:nvPr/>
        </p:nvSpPr>
        <p:spPr>
          <a:xfrm>
            <a:off x="1828800" y="5024628"/>
            <a:ext cx="8046720" cy="434340"/>
          </a:xfrm>
          <a:prstGeom prst="rect">
            <a:avLst/>
          </a:prstGeom>
          <a:noFill/>
          <a:ln/>
        </p:spPr>
        <p:txBody>
          <a:bodyPr wrap="square" rtlCol="0" anchor="ctr"/>
          <a:lstStyle/>
          <a:p>
            <a:pPr marL="0" indent="0">
              <a:buNone/>
            </a:pPr>
            <a:r>
              <a:rPr lang="en-US" sz="1350" dirty="0">
                <a:solidFill>
                  <a:srgbClr val="1E2761"/>
                </a:solidFill>
                <a:latin typeface="Calibri" pitchFamily="34" charset="0"/>
                <a:ea typeface="Calibri" pitchFamily="34" charset="-122"/>
                <a:cs typeface="Calibri" pitchFamily="34" charset="-120"/>
              </a:rPr>
              <a:t>Case study &amp; discussion</a:t>
            </a:r>
            <a:endParaRPr lang="en-US" sz="1350" dirty="0"/>
          </a:p>
        </p:txBody>
      </p:sp>
      <p:sp>
        <p:nvSpPr>
          <p:cNvPr id="35" name="Text 33"/>
          <p:cNvSpPr/>
          <p:nvPr/>
        </p:nvSpPr>
        <p:spPr>
          <a:xfrm>
            <a:off x="9966960" y="5024628"/>
            <a:ext cx="1463040" cy="434340"/>
          </a:xfrm>
          <a:prstGeom prst="rect">
            <a:avLst/>
          </a:prstGeom>
          <a:noFill/>
          <a:ln/>
        </p:spPr>
        <p:txBody>
          <a:bodyPr wrap="square" rtlCol="0" anchor="ctr"/>
          <a:lstStyle/>
          <a:p>
            <a:pPr marL="0" indent="0" algn="r">
              <a:buNone/>
            </a:pPr>
            <a:r>
              <a:rPr lang="en-US" sz="1250" dirty="0">
                <a:solidFill>
                  <a:srgbClr val="5B6485"/>
                </a:solidFill>
                <a:latin typeface="Calibri" pitchFamily="34" charset="0"/>
                <a:ea typeface="Calibri" pitchFamily="34" charset="-122"/>
                <a:cs typeface="Calibri" pitchFamily="34" charset="-120"/>
              </a:rPr>
              <a:t>7 min</a:t>
            </a:r>
            <a:endParaRPr lang="en-US" sz="1250" dirty="0"/>
          </a:p>
        </p:txBody>
      </p:sp>
      <p:sp>
        <p:nvSpPr>
          <p:cNvPr id="36" name="Shape 34"/>
          <p:cNvSpPr/>
          <p:nvPr/>
        </p:nvSpPr>
        <p:spPr>
          <a:xfrm>
            <a:off x="640080" y="5513832"/>
            <a:ext cx="10881360" cy="434340"/>
          </a:xfrm>
          <a:prstGeom prst="rect">
            <a:avLst/>
          </a:prstGeom>
          <a:solidFill>
            <a:srgbClr val="FFFFFF"/>
          </a:solidFill>
          <a:ln/>
        </p:spPr>
        <p:txBody>
          <a:bodyPr/>
          <a:lstStyle/>
          <a:p>
            <a:endParaRPr lang="en-US"/>
          </a:p>
        </p:txBody>
      </p:sp>
      <p:sp>
        <p:nvSpPr>
          <p:cNvPr id="37" name="Text 35"/>
          <p:cNvSpPr/>
          <p:nvPr/>
        </p:nvSpPr>
        <p:spPr>
          <a:xfrm>
            <a:off x="822960" y="5513832"/>
            <a:ext cx="914400" cy="43434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0:55</a:t>
            </a:r>
            <a:endParaRPr lang="en-US" sz="1300" dirty="0"/>
          </a:p>
        </p:txBody>
      </p:sp>
      <p:sp>
        <p:nvSpPr>
          <p:cNvPr id="38" name="Text 36"/>
          <p:cNvSpPr/>
          <p:nvPr/>
        </p:nvSpPr>
        <p:spPr>
          <a:xfrm>
            <a:off x="1828800" y="5513832"/>
            <a:ext cx="8046720" cy="434340"/>
          </a:xfrm>
          <a:prstGeom prst="rect">
            <a:avLst/>
          </a:prstGeom>
          <a:noFill/>
          <a:ln/>
        </p:spPr>
        <p:txBody>
          <a:bodyPr wrap="square" rtlCol="0" anchor="ctr"/>
          <a:lstStyle/>
          <a:p>
            <a:pPr marL="0" indent="0">
              <a:buNone/>
            </a:pPr>
            <a:r>
              <a:rPr lang="en-US" sz="1350" dirty="0">
                <a:solidFill>
                  <a:srgbClr val="1E2761"/>
                </a:solidFill>
                <a:latin typeface="Calibri" pitchFamily="34" charset="0"/>
                <a:ea typeface="Calibri" pitchFamily="34" charset="-122"/>
                <a:cs typeface="Calibri" pitchFamily="34" charset="-120"/>
              </a:rPr>
              <a:t>Fiduciary toolkit, key takeaways &amp; Q&amp;A</a:t>
            </a:r>
            <a:endParaRPr lang="en-US" sz="1350" dirty="0"/>
          </a:p>
        </p:txBody>
      </p:sp>
      <p:sp>
        <p:nvSpPr>
          <p:cNvPr id="39" name="Text 37"/>
          <p:cNvSpPr/>
          <p:nvPr/>
        </p:nvSpPr>
        <p:spPr>
          <a:xfrm>
            <a:off x="9966960" y="5513832"/>
            <a:ext cx="1463040" cy="434340"/>
          </a:xfrm>
          <a:prstGeom prst="rect">
            <a:avLst/>
          </a:prstGeom>
          <a:noFill/>
          <a:ln/>
        </p:spPr>
        <p:txBody>
          <a:bodyPr wrap="square" rtlCol="0" anchor="ctr"/>
          <a:lstStyle/>
          <a:p>
            <a:pPr marL="0" indent="0" algn="r">
              <a:buNone/>
            </a:pPr>
            <a:r>
              <a:rPr lang="en-US" sz="1250" dirty="0">
                <a:solidFill>
                  <a:srgbClr val="5B6485"/>
                </a:solidFill>
                <a:latin typeface="Calibri" pitchFamily="34" charset="0"/>
                <a:ea typeface="Calibri" pitchFamily="34" charset="-122"/>
                <a:cs typeface="Calibri" pitchFamily="34" charset="-120"/>
              </a:rPr>
              <a:t>5 min</a:t>
            </a:r>
            <a:endParaRPr lang="en-US" sz="1250" dirty="0"/>
          </a:p>
        </p:txBody>
      </p:sp>
      <p:sp>
        <p:nvSpPr>
          <p:cNvPr id="40" name="Text 38"/>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41" name="Text 39"/>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FOUNDATIONS REFRESHER</a:t>
            </a:r>
            <a:endParaRPr lang="en-US" sz="1200" dirty="0"/>
          </a:p>
        </p:txBody>
      </p:sp>
      <p:sp>
        <p:nvSpPr>
          <p:cNvPr id="3" name="Text 1"/>
          <p:cNvSpPr/>
          <p:nvPr/>
        </p:nvSpPr>
        <p:spPr>
          <a:xfrm>
            <a:off x="640080" y="777240"/>
            <a:ext cx="10058400" cy="640080"/>
          </a:xfrm>
          <a:prstGeom prst="rect">
            <a:avLst/>
          </a:prstGeom>
          <a:noFill/>
          <a:ln/>
        </p:spPr>
        <p:txBody>
          <a:bodyPr wrap="square"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The Texas Fiduciary Standard</a:t>
            </a:r>
            <a:endParaRPr lang="en-US" sz="3200" dirty="0"/>
          </a:p>
        </p:txBody>
      </p:sp>
      <p:sp>
        <p:nvSpPr>
          <p:cNvPr id="4" name="Shape 2"/>
          <p:cNvSpPr/>
          <p:nvPr/>
        </p:nvSpPr>
        <p:spPr>
          <a:xfrm>
            <a:off x="640080" y="1645920"/>
            <a:ext cx="5212080" cy="4206240"/>
          </a:xfrm>
          <a:prstGeom prst="roundRect">
            <a:avLst>
              <a:gd name="adj" fmla="val 1739"/>
            </a:avLst>
          </a:prstGeom>
          <a:solidFill>
            <a:srgbClr val="EDF2FC"/>
          </a:solidFill>
          <a:ln/>
        </p:spPr>
        <p:txBody>
          <a:bodyPr/>
          <a:lstStyle/>
          <a:p>
            <a:endParaRPr lang="en-US"/>
          </a:p>
        </p:txBody>
      </p:sp>
      <p:sp>
        <p:nvSpPr>
          <p:cNvPr id="5" name="Shape 3"/>
          <p:cNvSpPr/>
          <p:nvPr/>
        </p:nvSpPr>
        <p:spPr>
          <a:xfrm>
            <a:off x="914400" y="1920240"/>
            <a:ext cx="640080" cy="640080"/>
          </a:xfrm>
          <a:prstGeom prst="ellipse">
            <a:avLst/>
          </a:prstGeom>
          <a:solidFill>
            <a:srgbClr val="1E2761"/>
          </a:solidFill>
          <a:ln/>
        </p:spPr>
        <p:txBody>
          <a:bodyPr/>
          <a:lstStyle/>
          <a:p>
            <a:endParaRPr lang="en-US"/>
          </a:p>
        </p:txBody>
      </p:sp>
      <p:pic>
        <p:nvPicPr>
          <p:cNvPr id="6" name="Image 0" descr="/sessions/serene-modest-carson/mnt/outputs/_icons/landmark.png"/>
          <p:cNvPicPr>
            <a:picLocks noChangeAspect="1"/>
          </p:cNvPicPr>
          <p:nvPr/>
        </p:nvPicPr>
        <p:blipFill>
          <a:blip r:embed="rId3"/>
          <a:stretch>
            <a:fillRect/>
          </a:stretch>
        </p:blipFill>
        <p:spPr>
          <a:xfrm>
            <a:off x="1080821" y="2086661"/>
            <a:ext cx="307238" cy="307238"/>
          </a:xfrm>
          <a:prstGeom prst="rect">
            <a:avLst/>
          </a:prstGeom>
        </p:spPr>
      </p:pic>
      <p:sp>
        <p:nvSpPr>
          <p:cNvPr id="7" name="Text 4"/>
          <p:cNvSpPr/>
          <p:nvPr/>
        </p:nvSpPr>
        <p:spPr>
          <a:xfrm>
            <a:off x="1737360" y="1993392"/>
            <a:ext cx="3840480" cy="502920"/>
          </a:xfrm>
          <a:prstGeom prst="rect">
            <a:avLst/>
          </a:prstGeom>
          <a:noFill/>
          <a:ln/>
        </p:spPr>
        <p:txBody>
          <a:bodyPr wrap="square" rtlCol="0" anchor="ctr"/>
          <a:lstStyle/>
          <a:p>
            <a:pPr marL="0" indent="0">
              <a:buNone/>
            </a:pPr>
            <a:r>
              <a:rPr lang="en-US" sz="1500" b="1" dirty="0">
                <a:solidFill>
                  <a:srgbClr val="1E2761"/>
                </a:solidFill>
                <a:latin typeface="Calibri" pitchFamily="34" charset="0"/>
                <a:ea typeface="Calibri" pitchFamily="34" charset="-122"/>
                <a:cs typeface="Calibri" pitchFamily="34" charset="-120"/>
              </a:rPr>
              <a:t>Tex. Const. art. XVI, § 67(a)(3)</a:t>
            </a:r>
            <a:endParaRPr lang="en-US" sz="1500" dirty="0"/>
          </a:p>
        </p:txBody>
      </p:sp>
      <p:sp>
        <p:nvSpPr>
          <p:cNvPr id="8" name="Text 5"/>
          <p:cNvSpPr/>
          <p:nvPr/>
        </p:nvSpPr>
        <p:spPr>
          <a:xfrm>
            <a:off x="914400" y="2697480"/>
            <a:ext cx="4663440" cy="1463040"/>
          </a:xfrm>
          <a:prstGeom prst="rect">
            <a:avLst/>
          </a:prstGeom>
          <a:noFill/>
          <a:ln/>
        </p:spPr>
        <p:txBody>
          <a:bodyPr wrap="square" rtlCol="0" anchor="ctr"/>
          <a:lstStyle/>
          <a:p>
            <a:pPr marL="0" indent="0">
              <a:buNone/>
            </a:pPr>
            <a:r>
              <a:rPr lang="en-US" sz="1400" i="1" dirty="0">
                <a:solidFill>
                  <a:srgbClr val="22284A"/>
                </a:solidFill>
                <a:latin typeface="Calibri" pitchFamily="34" charset="0"/>
                <a:ea typeface="Calibri" pitchFamily="34" charset="-122"/>
                <a:cs typeface="Calibri" pitchFamily="34" charset="-120"/>
              </a:rPr>
              <a:t>“Trustees of a public retirement system are fiduciaries with respect to the system and shall discharge their duties solely in the interest of the members and their beneficiaries.”</a:t>
            </a:r>
            <a:endParaRPr lang="en-US" sz="1400" dirty="0"/>
          </a:p>
        </p:txBody>
      </p:sp>
      <p:sp>
        <p:nvSpPr>
          <p:cNvPr id="9" name="Text 6"/>
          <p:cNvSpPr/>
          <p:nvPr/>
        </p:nvSpPr>
        <p:spPr>
          <a:xfrm>
            <a:off x="914400" y="4251960"/>
            <a:ext cx="4572000" cy="36576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The Duty of Loyalty</a:t>
            </a:r>
            <a:endParaRPr lang="en-US" sz="1300" dirty="0"/>
          </a:p>
        </p:txBody>
      </p:sp>
      <p:sp>
        <p:nvSpPr>
          <p:cNvPr id="10" name="Text 7"/>
          <p:cNvSpPr/>
          <p:nvPr/>
        </p:nvSpPr>
        <p:spPr>
          <a:xfrm>
            <a:off x="914400" y="4617720"/>
            <a:ext cx="4663440" cy="1097280"/>
          </a:xfrm>
          <a:prstGeom prst="rect">
            <a:avLst/>
          </a:prstGeom>
          <a:noFill/>
          <a:ln/>
        </p:spPr>
        <p:txBody>
          <a:bodyPr wrap="square" rtlCol="0" anchor="ctr"/>
          <a:lstStyle/>
          <a:p>
            <a:pPr marL="0" indent="0">
              <a:buNone/>
            </a:pPr>
            <a:r>
              <a:rPr lang="en-US" sz="1250" dirty="0">
                <a:solidFill>
                  <a:srgbClr val="22284A"/>
                </a:solidFill>
                <a:latin typeface="Calibri" pitchFamily="34" charset="0"/>
                <a:ea typeface="Calibri" pitchFamily="34" charset="-122"/>
                <a:cs typeface="Calibri" pitchFamily="34" charset="-120"/>
              </a:rPr>
              <a:t>Sets the “who”: every decision must run solely to the benefit of members and beneficiaries — not the sponsoring entity, the board's political interests, or any third party.</a:t>
            </a:r>
            <a:endParaRPr lang="en-US" sz="1250" dirty="0"/>
          </a:p>
        </p:txBody>
      </p:sp>
      <p:sp>
        <p:nvSpPr>
          <p:cNvPr id="11" name="Shape 8"/>
          <p:cNvSpPr/>
          <p:nvPr/>
        </p:nvSpPr>
        <p:spPr>
          <a:xfrm>
            <a:off x="6172200" y="1645920"/>
            <a:ext cx="5394960" cy="4206240"/>
          </a:xfrm>
          <a:prstGeom prst="roundRect">
            <a:avLst>
              <a:gd name="adj" fmla="val 1739"/>
            </a:avLst>
          </a:prstGeom>
          <a:solidFill>
            <a:srgbClr val="1E2761"/>
          </a:solidFill>
          <a:ln/>
        </p:spPr>
        <p:txBody>
          <a:bodyPr/>
          <a:lstStyle/>
          <a:p>
            <a:endParaRPr lang="en-US"/>
          </a:p>
        </p:txBody>
      </p:sp>
      <p:sp>
        <p:nvSpPr>
          <p:cNvPr id="12" name="Shape 9"/>
          <p:cNvSpPr/>
          <p:nvPr/>
        </p:nvSpPr>
        <p:spPr>
          <a:xfrm>
            <a:off x="6446520" y="1920240"/>
            <a:ext cx="640080" cy="640080"/>
          </a:xfrm>
          <a:prstGeom prst="ellipse">
            <a:avLst/>
          </a:prstGeom>
          <a:solidFill>
            <a:srgbClr val="141A45"/>
          </a:solidFill>
          <a:ln/>
        </p:spPr>
        <p:txBody>
          <a:bodyPr/>
          <a:lstStyle/>
          <a:p>
            <a:endParaRPr lang="en-US"/>
          </a:p>
        </p:txBody>
      </p:sp>
      <p:pic>
        <p:nvPicPr>
          <p:cNvPr id="13" name="Image 1" descr="/sessions/serene-modest-carson/mnt/outputs/_icons/scale.png"/>
          <p:cNvPicPr>
            <a:picLocks noChangeAspect="1"/>
          </p:cNvPicPr>
          <p:nvPr/>
        </p:nvPicPr>
        <p:blipFill>
          <a:blip r:embed="rId4"/>
          <a:stretch>
            <a:fillRect/>
          </a:stretch>
        </p:blipFill>
        <p:spPr>
          <a:xfrm>
            <a:off x="6612941" y="2086661"/>
            <a:ext cx="307238" cy="307238"/>
          </a:xfrm>
          <a:prstGeom prst="rect">
            <a:avLst/>
          </a:prstGeom>
        </p:spPr>
      </p:pic>
      <p:sp>
        <p:nvSpPr>
          <p:cNvPr id="14" name="Text 10"/>
          <p:cNvSpPr/>
          <p:nvPr/>
        </p:nvSpPr>
        <p:spPr>
          <a:xfrm>
            <a:off x="7269480" y="1993392"/>
            <a:ext cx="4114800" cy="50292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Tex. Gov’t Code § 802.203</a:t>
            </a:r>
            <a:endParaRPr lang="en-US" sz="1500" dirty="0"/>
          </a:p>
        </p:txBody>
      </p:sp>
      <p:sp>
        <p:nvSpPr>
          <p:cNvPr id="15" name="Text 11"/>
          <p:cNvSpPr/>
          <p:nvPr/>
        </p:nvSpPr>
        <p:spPr>
          <a:xfrm>
            <a:off x="6446520" y="2697480"/>
            <a:ext cx="4892040" cy="1463040"/>
          </a:xfrm>
          <a:prstGeom prst="rect">
            <a:avLst/>
          </a:prstGeom>
          <a:noFill/>
          <a:ln/>
        </p:spPr>
        <p:txBody>
          <a:bodyPr wrap="square" rtlCol="0" anchor="ctr"/>
          <a:lstStyle/>
          <a:p>
            <a:pPr marL="0" indent="0">
              <a:buNone/>
            </a:pPr>
            <a:r>
              <a:rPr lang="en-US" sz="1400" i="1" dirty="0">
                <a:solidFill>
                  <a:srgbClr val="CADCFC"/>
                </a:solidFill>
                <a:latin typeface="Calibri" pitchFamily="34" charset="0"/>
                <a:ea typeface="Calibri" pitchFamily="34" charset="-122"/>
                <a:cs typeface="Calibri" pitchFamily="34" charset="-120"/>
              </a:rPr>
              <a:t>“...the care, skill, prudence, and diligence ... that a prudent person acting in a like capacity ... would use ... and by diversifying the investments ... unless ... clearly prudent not to do so.”</a:t>
            </a:r>
            <a:endParaRPr lang="en-US" sz="1400" dirty="0"/>
          </a:p>
        </p:txBody>
      </p:sp>
      <p:sp>
        <p:nvSpPr>
          <p:cNvPr id="16" name="Text 12"/>
          <p:cNvSpPr/>
          <p:nvPr/>
        </p:nvSpPr>
        <p:spPr>
          <a:xfrm>
            <a:off x="6446520" y="4251960"/>
            <a:ext cx="4754880" cy="36576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The Duty of Prudence &amp; Diversification</a:t>
            </a:r>
            <a:endParaRPr lang="en-US" sz="1300" dirty="0"/>
          </a:p>
        </p:txBody>
      </p:sp>
      <p:sp>
        <p:nvSpPr>
          <p:cNvPr id="17" name="Text 13"/>
          <p:cNvSpPr/>
          <p:nvPr/>
        </p:nvSpPr>
        <p:spPr>
          <a:xfrm>
            <a:off x="6446520" y="4617720"/>
            <a:ext cx="4892040" cy="1097280"/>
          </a:xfrm>
          <a:prstGeom prst="rect">
            <a:avLst/>
          </a:prstGeom>
          <a:noFill/>
          <a:ln/>
        </p:spPr>
        <p:txBody>
          <a:bodyPr wrap="square" rtlCol="0" anchor="ctr"/>
          <a:lstStyle/>
          <a:p>
            <a:pPr marL="0" indent="0">
              <a:buNone/>
            </a:pPr>
            <a:r>
              <a:rPr lang="en-US" sz="1250" dirty="0">
                <a:solidFill>
                  <a:srgbClr val="CADCFC"/>
                </a:solidFill>
                <a:latin typeface="Calibri" pitchFamily="34" charset="0"/>
                <a:ea typeface="Calibri" pitchFamily="34" charset="-122"/>
                <a:cs typeface="Calibri" pitchFamily="34" charset="-120"/>
              </a:rPr>
              <a:t>Sets the “how”: a documented, expert-informed process, judged against what a prudent person would have done at the time — not against hindsight.</a:t>
            </a:r>
            <a:endParaRPr lang="en-US" sz="1250" dirty="0"/>
          </a:p>
        </p:txBody>
      </p:sp>
      <p:sp>
        <p:nvSpPr>
          <p:cNvPr id="18" name="Text 14"/>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19" name="Text 15"/>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FOUNDATIONS REFRESHER</a:t>
            </a:r>
            <a:endParaRPr lang="en-US" sz="1200" dirty="0"/>
          </a:p>
        </p:txBody>
      </p:sp>
      <p:sp>
        <p:nvSpPr>
          <p:cNvPr id="3" name="Text 1"/>
          <p:cNvSpPr/>
          <p:nvPr/>
        </p:nvSpPr>
        <p:spPr>
          <a:xfrm>
            <a:off x="640080" y="777240"/>
            <a:ext cx="10058400" cy="640080"/>
          </a:xfrm>
          <a:prstGeom prst="rect">
            <a:avLst/>
          </a:prstGeom>
          <a:noFill/>
          <a:ln/>
        </p:spPr>
        <p:txBody>
          <a:bodyPr wrap="square"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Four Core Duties, at a Glance</a:t>
            </a:r>
            <a:endParaRPr lang="en-US" sz="3200" dirty="0"/>
          </a:p>
        </p:txBody>
      </p:sp>
      <p:sp>
        <p:nvSpPr>
          <p:cNvPr id="4" name="Shape 2"/>
          <p:cNvSpPr/>
          <p:nvPr/>
        </p:nvSpPr>
        <p:spPr>
          <a:xfrm>
            <a:off x="640080" y="1691640"/>
            <a:ext cx="5212080" cy="1965960"/>
          </a:xfrm>
          <a:prstGeom prst="roundRect">
            <a:avLst>
              <a:gd name="adj" fmla="val 3721"/>
            </a:avLst>
          </a:prstGeom>
          <a:solidFill>
            <a:srgbClr val="EDF2FC"/>
          </a:solidFill>
          <a:ln/>
        </p:spPr>
        <p:txBody>
          <a:bodyPr/>
          <a:lstStyle/>
          <a:p>
            <a:endParaRPr lang="en-US"/>
          </a:p>
        </p:txBody>
      </p:sp>
      <p:sp>
        <p:nvSpPr>
          <p:cNvPr id="5" name="Shape 3"/>
          <p:cNvSpPr/>
          <p:nvPr/>
        </p:nvSpPr>
        <p:spPr>
          <a:xfrm>
            <a:off x="914400" y="1965960"/>
            <a:ext cx="685800" cy="685800"/>
          </a:xfrm>
          <a:prstGeom prst="ellipse">
            <a:avLst/>
          </a:prstGeom>
          <a:solidFill>
            <a:srgbClr val="FFFFFF"/>
          </a:solidFill>
          <a:ln/>
        </p:spPr>
        <p:txBody>
          <a:bodyPr/>
          <a:lstStyle/>
          <a:p>
            <a:endParaRPr lang="en-US"/>
          </a:p>
        </p:txBody>
      </p:sp>
      <p:pic>
        <p:nvPicPr>
          <p:cNvPr id="6" name="Image 0" descr="/sessions/serene-modest-carson/mnt/outputs/_icons/handshake.png"/>
          <p:cNvPicPr>
            <a:picLocks noChangeAspect="1"/>
          </p:cNvPicPr>
          <p:nvPr/>
        </p:nvPicPr>
        <p:blipFill>
          <a:blip r:embed="rId3"/>
          <a:stretch>
            <a:fillRect/>
          </a:stretch>
        </p:blipFill>
        <p:spPr>
          <a:xfrm>
            <a:off x="1092708" y="2144268"/>
            <a:ext cx="329184" cy="329184"/>
          </a:xfrm>
          <a:prstGeom prst="rect">
            <a:avLst/>
          </a:prstGeom>
        </p:spPr>
      </p:pic>
      <p:sp>
        <p:nvSpPr>
          <p:cNvPr id="7" name="Text 4"/>
          <p:cNvSpPr/>
          <p:nvPr/>
        </p:nvSpPr>
        <p:spPr>
          <a:xfrm>
            <a:off x="1828800" y="1984248"/>
            <a:ext cx="3840480" cy="457200"/>
          </a:xfrm>
          <a:prstGeom prst="rect">
            <a:avLst/>
          </a:prstGeom>
          <a:noFill/>
          <a:ln/>
        </p:spPr>
        <p:txBody>
          <a:bodyPr wrap="square" rtlCol="0" anchor="ctr"/>
          <a:lstStyle/>
          <a:p>
            <a:pPr marL="0" indent="0">
              <a:buNone/>
            </a:pPr>
            <a:r>
              <a:rPr lang="en-US" sz="1700" b="1" dirty="0">
                <a:solidFill>
                  <a:srgbClr val="1E2761"/>
                </a:solidFill>
                <a:latin typeface="Calibri" pitchFamily="34" charset="0"/>
                <a:ea typeface="Calibri" pitchFamily="34" charset="-122"/>
                <a:cs typeface="Calibri" pitchFamily="34" charset="-120"/>
              </a:rPr>
              <a:t>Loyalty</a:t>
            </a:r>
            <a:endParaRPr lang="en-US" sz="1700" dirty="0"/>
          </a:p>
        </p:txBody>
      </p:sp>
      <p:sp>
        <p:nvSpPr>
          <p:cNvPr id="8" name="Text 5"/>
          <p:cNvSpPr/>
          <p:nvPr/>
        </p:nvSpPr>
        <p:spPr>
          <a:xfrm>
            <a:off x="914400" y="2651760"/>
            <a:ext cx="4663440" cy="914400"/>
          </a:xfrm>
          <a:prstGeom prst="rect">
            <a:avLst/>
          </a:prstGeom>
          <a:noFill/>
          <a:ln/>
        </p:spPr>
        <p:txBody>
          <a:bodyPr wrap="square" rtlCol="0" anchor="ctr"/>
          <a:lstStyle/>
          <a:p>
            <a:pPr marL="0" indent="0">
              <a:buNone/>
            </a:pPr>
            <a:r>
              <a:rPr lang="en-US" sz="1300" dirty="0">
                <a:solidFill>
                  <a:srgbClr val="22284A"/>
                </a:solidFill>
                <a:latin typeface="Calibri" pitchFamily="34" charset="0"/>
                <a:ea typeface="Calibri" pitchFamily="34" charset="-122"/>
                <a:cs typeface="Calibri" pitchFamily="34" charset="-120"/>
              </a:rPr>
              <a:t>Act solely for members and beneficiaries — never for the sponsor, the board, or a third party.</a:t>
            </a:r>
            <a:endParaRPr lang="en-US" sz="1300" dirty="0"/>
          </a:p>
        </p:txBody>
      </p:sp>
      <p:sp>
        <p:nvSpPr>
          <p:cNvPr id="9" name="Shape 6"/>
          <p:cNvSpPr/>
          <p:nvPr/>
        </p:nvSpPr>
        <p:spPr>
          <a:xfrm>
            <a:off x="6309360" y="1691640"/>
            <a:ext cx="5212080" cy="1965960"/>
          </a:xfrm>
          <a:prstGeom prst="roundRect">
            <a:avLst>
              <a:gd name="adj" fmla="val 3721"/>
            </a:avLst>
          </a:prstGeom>
          <a:solidFill>
            <a:srgbClr val="EDF2FC"/>
          </a:solidFill>
          <a:ln/>
        </p:spPr>
        <p:txBody>
          <a:bodyPr/>
          <a:lstStyle/>
          <a:p>
            <a:endParaRPr lang="en-US"/>
          </a:p>
        </p:txBody>
      </p:sp>
      <p:sp>
        <p:nvSpPr>
          <p:cNvPr id="10" name="Shape 7"/>
          <p:cNvSpPr/>
          <p:nvPr/>
        </p:nvSpPr>
        <p:spPr>
          <a:xfrm>
            <a:off x="6583680" y="1965960"/>
            <a:ext cx="685800" cy="685800"/>
          </a:xfrm>
          <a:prstGeom prst="ellipse">
            <a:avLst/>
          </a:prstGeom>
          <a:solidFill>
            <a:srgbClr val="FFFFFF"/>
          </a:solidFill>
          <a:ln/>
        </p:spPr>
        <p:txBody>
          <a:bodyPr/>
          <a:lstStyle/>
          <a:p>
            <a:endParaRPr lang="en-US"/>
          </a:p>
        </p:txBody>
      </p:sp>
      <p:pic>
        <p:nvPicPr>
          <p:cNvPr id="11" name="Image 1" descr="/sessions/serene-modest-carson/mnt/outputs/_icons/chartline.png"/>
          <p:cNvPicPr>
            <a:picLocks noChangeAspect="1"/>
          </p:cNvPicPr>
          <p:nvPr/>
        </p:nvPicPr>
        <p:blipFill>
          <a:blip r:embed="rId4"/>
          <a:stretch>
            <a:fillRect/>
          </a:stretch>
        </p:blipFill>
        <p:spPr>
          <a:xfrm>
            <a:off x="6761988" y="2144268"/>
            <a:ext cx="329184" cy="329184"/>
          </a:xfrm>
          <a:prstGeom prst="rect">
            <a:avLst/>
          </a:prstGeom>
        </p:spPr>
      </p:pic>
      <p:sp>
        <p:nvSpPr>
          <p:cNvPr id="12" name="Text 8"/>
          <p:cNvSpPr/>
          <p:nvPr/>
        </p:nvSpPr>
        <p:spPr>
          <a:xfrm>
            <a:off x="7498080" y="1984248"/>
            <a:ext cx="3840480" cy="457200"/>
          </a:xfrm>
          <a:prstGeom prst="rect">
            <a:avLst/>
          </a:prstGeom>
          <a:noFill/>
          <a:ln/>
        </p:spPr>
        <p:txBody>
          <a:bodyPr wrap="square" rtlCol="0" anchor="ctr"/>
          <a:lstStyle/>
          <a:p>
            <a:pPr marL="0" indent="0">
              <a:buNone/>
            </a:pPr>
            <a:r>
              <a:rPr lang="en-US" sz="1700" b="1" dirty="0">
                <a:solidFill>
                  <a:srgbClr val="1E2761"/>
                </a:solidFill>
                <a:latin typeface="Calibri" pitchFamily="34" charset="0"/>
                <a:ea typeface="Calibri" pitchFamily="34" charset="-122"/>
                <a:cs typeface="Calibri" pitchFamily="34" charset="-120"/>
              </a:rPr>
              <a:t>Prudence (Care)</a:t>
            </a:r>
            <a:endParaRPr lang="en-US" sz="1700" dirty="0"/>
          </a:p>
        </p:txBody>
      </p:sp>
      <p:sp>
        <p:nvSpPr>
          <p:cNvPr id="13" name="Text 9"/>
          <p:cNvSpPr/>
          <p:nvPr/>
        </p:nvSpPr>
        <p:spPr>
          <a:xfrm>
            <a:off x="6583680" y="2651760"/>
            <a:ext cx="4663440" cy="914400"/>
          </a:xfrm>
          <a:prstGeom prst="rect">
            <a:avLst/>
          </a:prstGeom>
          <a:noFill/>
          <a:ln/>
        </p:spPr>
        <p:txBody>
          <a:bodyPr wrap="square" rtlCol="0" anchor="ctr"/>
          <a:lstStyle/>
          <a:p>
            <a:pPr marL="0" indent="0">
              <a:buNone/>
            </a:pPr>
            <a:r>
              <a:rPr lang="en-US" sz="1300" dirty="0">
                <a:solidFill>
                  <a:srgbClr val="22284A"/>
                </a:solidFill>
                <a:latin typeface="Calibri" pitchFamily="34" charset="0"/>
                <a:ea typeface="Calibri" pitchFamily="34" charset="-122"/>
                <a:cs typeface="Calibri" pitchFamily="34" charset="-120"/>
              </a:rPr>
              <a:t>Follow a documented, expert-informed process; judged prospectively, not by hindsight.</a:t>
            </a:r>
            <a:endParaRPr lang="en-US" sz="1300" dirty="0"/>
          </a:p>
        </p:txBody>
      </p:sp>
      <p:sp>
        <p:nvSpPr>
          <p:cNvPr id="14" name="Shape 10"/>
          <p:cNvSpPr/>
          <p:nvPr/>
        </p:nvSpPr>
        <p:spPr>
          <a:xfrm>
            <a:off x="640080" y="3977640"/>
            <a:ext cx="5212080" cy="1965960"/>
          </a:xfrm>
          <a:prstGeom prst="roundRect">
            <a:avLst>
              <a:gd name="adj" fmla="val 3721"/>
            </a:avLst>
          </a:prstGeom>
          <a:solidFill>
            <a:srgbClr val="EDF2FC"/>
          </a:solidFill>
          <a:ln/>
        </p:spPr>
        <p:txBody>
          <a:bodyPr/>
          <a:lstStyle/>
          <a:p>
            <a:endParaRPr lang="en-US"/>
          </a:p>
        </p:txBody>
      </p:sp>
      <p:sp>
        <p:nvSpPr>
          <p:cNvPr id="15" name="Shape 11"/>
          <p:cNvSpPr/>
          <p:nvPr/>
        </p:nvSpPr>
        <p:spPr>
          <a:xfrm>
            <a:off x="914400" y="4251960"/>
            <a:ext cx="685800" cy="685800"/>
          </a:xfrm>
          <a:prstGeom prst="ellipse">
            <a:avLst/>
          </a:prstGeom>
          <a:solidFill>
            <a:srgbClr val="FFFFFF"/>
          </a:solidFill>
          <a:ln/>
        </p:spPr>
        <p:txBody>
          <a:bodyPr/>
          <a:lstStyle/>
          <a:p>
            <a:endParaRPr lang="en-US"/>
          </a:p>
        </p:txBody>
      </p:sp>
      <p:pic>
        <p:nvPicPr>
          <p:cNvPr id="16" name="Image 2" descr="/sessions/serene-modest-carson/mnt/outputs/_icons/searchdollar.png"/>
          <p:cNvPicPr>
            <a:picLocks noChangeAspect="1"/>
          </p:cNvPicPr>
          <p:nvPr/>
        </p:nvPicPr>
        <p:blipFill>
          <a:blip r:embed="rId5"/>
          <a:stretch>
            <a:fillRect/>
          </a:stretch>
        </p:blipFill>
        <p:spPr>
          <a:xfrm>
            <a:off x="1092708" y="4430268"/>
            <a:ext cx="329184" cy="329184"/>
          </a:xfrm>
          <a:prstGeom prst="rect">
            <a:avLst/>
          </a:prstGeom>
        </p:spPr>
      </p:pic>
      <p:sp>
        <p:nvSpPr>
          <p:cNvPr id="17" name="Text 12"/>
          <p:cNvSpPr/>
          <p:nvPr/>
        </p:nvSpPr>
        <p:spPr>
          <a:xfrm>
            <a:off x="1828800" y="4270248"/>
            <a:ext cx="3840480" cy="457200"/>
          </a:xfrm>
          <a:prstGeom prst="rect">
            <a:avLst/>
          </a:prstGeom>
          <a:noFill/>
          <a:ln/>
        </p:spPr>
        <p:txBody>
          <a:bodyPr wrap="square" rtlCol="0" anchor="ctr"/>
          <a:lstStyle/>
          <a:p>
            <a:pPr marL="0" indent="0">
              <a:buNone/>
            </a:pPr>
            <a:r>
              <a:rPr lang="en-US" sz="1700" b="1" dirty="0">
                <a:solidFill>
                  <a:srgbClr val="1E2761"/>
                </a:solidFill>
                <a:latin typeface="Calibri" pitchFamily="34" charset="0"/>
                <a:ea typeface="Calibri" pitchFamily="34" charset="-122"/>
                <a:cs typeface="Calibri" pitchFamily="34" charset="-120"/>
              </a:rPr>
              <a:t>Diversification</a:t>
            </a:r>
            <a:endParaRPr lang="en-US" sz="1700" dirty="0"/>
          </a:p>
        </p:txBody>
      </p:sp>
      <p:sp>
        <p:nvSpPr>
          <p:cNvPr id="18" name="Text 13"/>
          <p:cNvSpPr/>
          <p:nvPr/>
        </p:nvSpPr>
        <p:spPr>
          <a:xfrm>
            <a:off x="914400" y="4937760"/>
            <a:ext cx="4663440" cy="914400"/>
          </a:xfrm>
          <a:prstGeom prst="rect">
            <a:avLst/>
          </a:prstGeom>
          <a:noFill/>
          <a:ln/>
        </p:spPr>
        <p:txBody>
          <a:bodyPr wrap="square" rtlCol="0" anchor="ctr"/>
          <a:lstStyle/>
          <a:p>
            <a:pPr marL="0" indent="0">
              <a:buNone/>
            </a:pPr>
            <a:r>
              <a:rPr lang="en-US" sz="1300" dirty="0">
                <a:solidFill>
                  <a:srgbClr val="22284A"/>
                </a:solidFill>
                <a:latin typeface="Calibri" pitchFamily="34" charset="0"/>
                <a:ea typeface="Calibri" pitchFamily="34" charset="-122"/>
                <a:cs typeface="Calibri" pitchFamily="34" charset="-120"/>
              </a:rPr>
              <a:t>Spread the risk of large losses unless it is clearly prudent not to.</a:t>
            </a:r>
            <a:endParaRPr lang="en-US" sz="1300" dirty="0"/>
          </a:p>
        </p:txBody>
      </p:sp>
      <p:sp>
        <p:nvSpPr>
          <p:cNvPr id="19" name="Shape 14"/>
          <p:cNvSpPr/>
          <p:nvPr/>
        </p:nvSpPr>
        <p:spPr>
          <a:xfrm>
            <a:off x="6309360" y="3977640"/>
            <a:ext cx="5212080" cy="1965960"/>
          </a:xfrm>
          <a:prstGeom prst="roundRect">
            <a:avLst>
              <a:gd name="adj" fmla="val 3721"/>
            </a:avLst>
          </a:prstGeom>
          <a:solidFill>
            <a:srgbClr val="EDF2FC"/>
          </a:solidFill>
          <a:ln/>
        </p:spPr>
        <p:txBody>
          <a:bodyPr/>
          <a:lstStyle/>
          <a:p>
            <a:endParaRPr lang="en-US"/>
          </a:p>
        </p:txBody>
      </p:sp>
      <p:sp>
        <p:nvSpPr>
          <p:cNvPr id="20" name="Shape 15"/>
          <p:cNvSpPr/>
          <p:nvPr/>
        </p:nvSpPr>
        <p:spPr>
          <a:xfrm>
            <a:off x="6583680" y="4251960"/>
            <a:ext cx="685800" cy="685800"/>
          </a:xfrm>
          <a:prstGeom prst="ellipse">
            <a:avLst/>
          </a:prstGeom>
          <a:solidFill>
            <a:srgbClr val="FFFFFF"/>
          </a:solidFill>
          <a:ln/>
        </p:spPr>
        <p:txBody>
          <a:bodyPr/>
          <a:lstStyle/>
          <a:p>
            <a:endParaRPr lang="en-US"/>
          </a:p>
        </p:txBody>
      </p:sp>
      <p:pic>
        <p:nvPicPr>
          <p:cNvPr id="21" name="Image 3" descr="/sessions/serene-modest-carson/mnt/outputs/_icons/filecontract.png"/>
          <p:cNvPicPr>
            <a:picLocks noChangeAspect="1"/>
          </p:cNvPicPr>
          <p:nvPr/>
        </p:nvPicPr>
        <p:blipFill>
          <a:blip r:embed="rId6"/>
          <a:stretch>
            <a:fillRect/>
          </a:stretch>
        </p:blipFill>
        <p:spPr>
          <a:xfrm>
            <a:off x="6761988" y="4430268"/>
            <a:ext cx="329184" cy="329184"/>
          </a:xfrm>
          <a:prstGeom prst="rect">
            <a:avLst/>
          </a:prstGeom>
        </p:spPr>
      </p:pic>
      <p:sp>
        <p:nvSpPr>
          <p:cNvPr id="22" name="Text 16"/>
          <p:cNvSpPr/>
          <p:nvPr/>
        </p:nvSpPr>
        <p:spPr>
          <a:xfrm>
            <a:off x="7498080" y="4270248"/>
            <a:ext cx="3840480" cy="457200"/>
          </a:xfrm>
          <a:prstGeom prst="rect">
            <a:avLst/>
          </a:prstGeom>
          <a:noFill/>
          <a:ln/>
        </p:spPr>
        <p:txBody>
          <a:bodyPr wrap="square" rtlCol="0" anchor="ctr"/>
          <a:lstStyle/>
          <a:p>
            <a:pPr marL="0" indent="0">
              <a:buNone/>
            </a:pPr>
            <a:r>
              <a:rPr lang="en-US" sz="1700" b="1" dirty="0">
                <a:solidFill>
                  <a:srgbClr val="1E2761"/>
                </a:solidFill>
                <a:latin typeface="Calibri" pitchFamily="34" charset="0"/>
                <a:ea typeface="Calibri" pitchFamily="34" charset="-122"/>
                <a:cs typeface="Calibri" pitchFamily="34" charset="-120"/>
              </a:rPr>
              <a:t>Compliance with Governing Law</a:t>
            </a:r>
            <a:endParaRPr lang="en-US" sz="1700" dirty="0"/>
          </a:p>
        </p:txBody>
      </p:sp>
      <p:sp>
        <p:nvSpPr>
          <p:cNvPr id="23" name="Text 17"/>
          <p:cNvSpPr/>
          <p:nvPr/>
        </p:nvSpPr>
        <p:spPr>
          <a:xfrm>
            <a:off x="6583680" y="4937760"/>
            <a:ext cx="4663440" cy="914400"/>
          </a:xfrm>
          <a:prstGeom prst="rect">
            <a:avLst/>
          </a:prstGeom>
          <a:noFill/>
          <a:ln/>
        </p:spPr>
        <p:txBody>
          <a:bodyPr wrap="square" rtlCol="0" anchor="ctr"/>
          <a:lstStyle/>
          <a:p>
            <a:pPr marL="0" indent="0">
              <a:buNone/>
            </a:pPr>
            <a:r>
              <a:rPr lang="en-US" sz="1300" dirty="0">
                <a:solidFill>
                  <a:srgbClr val="22284A"/>
                </a:solidFill>
                <a:latin typeface="Calibri" pitchFamily="34" charset="0"/>
                <a:ea typeface="Calibri" pitchFamily="34" charset="-122"/>
                <a:cs typeface="Calibri" pitchFamily="34" charset="-120"/>
              </a:rPr>
              <a:t>Administer consistent with the system's statute and policies — fiduciary duty controls over conflicting instructions.</a:t>
            </a:r>
            <a:endParaRPr lang="en-US" sz="1300" dirty="0"/>
          </a:p>
        </p:txBody>
      </p:sp>
      <p:sp>
        <p:nvSpPr>
          <p:cNvPr id="24" name="Text 18"/>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25" name="Text 19"/>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1E2761"/>
          </a:solidFill>
          <a:ln/>
        </p:spPr>
        <p:txBody>
          <a:bodyPr/>
          <a:lstStyle/>
          <a:p>
            <a:endParaRPr lang="en-US"/>
          </a:p>
        </p:txBody>
      </p:sp>
      <p:sp>
        <p:nvSpPr>
          <p:cNvPr id="3" name="Text 1"/>
          <p:cNvSpPr/>
          <p:nvPr/>
        </p:nvSpPr>
        <p:spPr>
          <a:xfrm>
            <a:off x="822960" y="1828800"/>
            <a:ext cx="3657600" cy="2011680"/>
          </a:xfrm>
          <a:prstGeom prst="rect">
            <a:avLst/>
          </a:prstGeom>
          <a:noFill/>
          <a:ln/>
        </p:spPr>
        <p:txBody>
          <a:bodyPr wrap="square" rtlCol="0" anchor="ctr"/>
          <a:lstStyle/>
          <a:p>
            <a:pPr marL="0" indent="0">
              <a:buNone/>
            </a:pPr>
            <a:r>
              <a:rPr lang="en-US" sz="13000" b="1" dirty="0">
                <a:solidFill>
                  <a:srgbClr val="141A45"/>
                </a:solidFill>
                <a:latin typeface="Cambria" pitchFamily="34" charset="0"/>
                <a:ea typeface="Cambria" pitchFamily="34" charset="-122"/>
                <a:cs typeface="Cambria" pitchFamily="34" charset="-120"/>
              </a:rPr>
              <a:t>01</a:t>
            </a:r>
            <a:endParaRPr lang="en-US" sz="13000" dirty="0"/>
          </a:p>
        </p:txBody>
      </p:sp>
      <p:sp>
        <p:nvSpPr>
          <p:cNvPr id="4" name="Shape 2"/>
          <p:cNvSpPr/>
          <p:nvPr/>
        </p:nvSpPr>
        <p:spPr>
          <a:xfrm>
            <a:off x="8503920" y="2377440"/>
            <a:ext cx="2194560" cy="2194560"/>
          </a:xfrm>
          <a:prstGeom prst="ellipse">
            <a:avLst/>
          </a:prstGeom>
          <a:solidFill>
            <a:srgbClr val="141A45"/>
          </a:solidFill>
          <a:ln/>
        </p:spPr>
        <p:txBody>
          <a:bodyPr/>
          <a:lstStyle/>
          <a:p>
            <a:endParaRPr lang="en-US"/>
          </a:p>
        </p:txBody>
      </p:sp>
      <p:pic>
        <p:nvPicPr>
          <p:cNvPr id="5" name="Image 0" descr="/sessions/serene-modest-carson/mnt/outputs/_icons/filecontract.png"/>
          <p:cNvPicPr>
            <a:picLocks noChangeAspect="1"/>
          </p:cNvPicPr>
          <p:nvPr/>
        </p:nvPicPr>
        <p:blipFill>
          <a:blip r:embed="rId3"/>
          <a:stretch>
            <a:fillRect/>
          </a:stretch>
        </p:blipFill>
        <p:spPr>
          <a:xfrm>
            <a:off x="9074506" y="2948026"/>
            <a:ext cx="1053389" cy="1053389"/>
          </a:xfrm>
          <a:prstGeom prst="rect">
            <a:avLst/>
          </a:prstGeom>
        </p:spPr>
      </p:pic>
      <p:sp>
        <p:nvSpPr>
          <p:cNvPr id="6" name="Text 3"/>
          <p:cNvSpPr/>
          <p:nvPr/>
        </p:nvSpPr>
        <p:spPr>
          <a:xfrm>
            <a:off x="3200400" y="2468880"/>
            <a:ext cx="5486400" cy="365760"/>
          </a:xfrm>
          <a:prstGeom prst="rect">
            <a:avLst/>
          </a:prstGeom>
          <a:noFill/>
          <a:ln/>
        </p:spPr>
        <p:txBody>
          <a:bodyPr wrap="square" rtlCol="0" anchor="ctr"/>
          <a:lstStyle/>
          <a:p>
            <a:pPr marL="0" indent="0">
              <a:buNone/>
            </a:pPr>
            <a:r>
              <a:rPr lang="en-US" sz="1400" b="1" kern="0" spc="300" dirty="0">
                <a:solidFill>
                  <a:srgbClr val="B8912B"/>
                </a:solidFill>
                <a:latin typeface="Calibri" pitchFamily="34" charset="0"/>
                <a:ea typeface="Calibri" pitchFamily="34" charset="-122"/>
                <a:cs typeface="Calibri" pitchFamily="34" charset="-120"/>
              </a:rPr>
              <a:t>ADVANCED ISSUE</a:t>
            </a:r>
            <a:endParaRPr lang="en-US" sz="1400" dirty="0"/>
          </a:p>
        </p:txBody>
      </p:sp>
      <p:sp>
        <p:nvSpPr>
          <p:cNvPr id="7" name="Text 4"/>
          <p:cNvSpPr/>
          <p:nvPr/>
        </p:nvSpPr>
        <p:spPr>
          <a:xfrm>
            <a:off x="3200400" y="2880360"/>
            <a:ext cx="5486400" cy="1463040"/>
          </a:xfrm>
          <a:prstGeom prst="rect">
            <a:avLst/>
          </a:prstGeom>
          <a:noFill/>
          <a:ln/>
        </p:spPr>
        <p:txBody>
          <a:bodyPr wrap="square" rtlCol="0" anchor="ctr"/>
          <a:lstStyle/>
          <a:p>
            <a:pPr marL="0" indent="0">
              <a:lnSpc>
                <a:spcPct val="105000"/>
              </a:lnSpc>
              <a:buNone/>
            </a:pPr>
            <a:r>
              <a:rPr lang="en-US" sz="3000" b="1" dirty="0">
                <a:solidFill>
                  <a:srgbClr val="FFFFFF"/>
                </a:solidFill>
                <a:latin typeface="Cambria" pitchFamily="34" charset="0"/>
                <a:ea typeface="Cambria" pitchFamily="34" charset="-122"/>
                <a:cs typeface="Cambria" pitchFamily="34" charset="-120"/>
              </a:rPr>
              <a:t>Sole Interest vs.</a:t>
            </a:r>
            <a:endParaRPr lang="en-US" sz="3000" dirty="0"/>
          </a:p>
          <a:p>
            <a:pPr marL="0" indent="0">
              <a:lnSpc>
                <a:spcPct val="105000"/>
              </a:lnSpc>
              <a:buNone/>
            </a:pPr>
            <a:r>
              <a:rPr lang="en-US" sz="3000" b="1" dirty="0">
                <a:solidFill>
                  <a:srgbClr val="FFFFFF"/>
                </a:solidFill>
                <a:latin typeface="Cambria" pitchFamily="34" charset="0"/>
                <a:ea typeface="Cambria" pitchFamily="34" charset="-122"/>
                <a:cs typeface="Cambria" pitchFamily="34" charset="-120"/>
              </a:rPr>
              <a:t>Statutory Directives</a:t>
            </a:r>
            <a:endParaRPr lang="en-US" sz="3000" dirty="0"/>
          </a:p>
        </p:txBody>
      </p:sp>
      <p:sp>
        <p:nvSpPr>
          <p:cNvPr id="8" name="Text 5"/>
          <p:cNvSpPr/>
          <p:nvPr/>
        </p:nvSpPr>
        <p:spPr>
          <a:xfrm>
            <a:off x="3200400" y="4160520"/>
            <a:ext cx="5212080" cy="914400"/>
          </a:xfrm>
          <a:prstGeom prst="rect">
            <a:avLst/>
          </a:prstGeom>
          <a:noFill/>
          <a:ln/>
        </p:spPr>
        <p:txBody>
          <a:bodyPr wrap="square" rtlCol="0" anchor="ctr"/>
          <a:lstStyle/>
          <a:p>
            <a:pPr marL="0" indent="0">
              <a:buNone/>
            </a:pPr>
            <a:r>
              <a:rPr lang="en-US" sz="1400" i="1" dirty="0">
                <a:solidFill>
                  <a:srgbClr val="CADCFC"/>
                </a:solidFill>
                <a:latin typeface="Calibri" pitchFamily="34" charset="0"/>
                <a:ea typeface="Calibri" pitchFamily="34" charset="-122"/>
                <a:cs typeface="Calibri" pitchFamily="34" charset="-120"/>
              </a:rPr>
              <a:t>Reconciling the duty of loyalty with legislatively mandated investment restrictions.</a:t>
            </a:r>
            <a:endParaRPr lang="en-US" sz="1400" dirty="0"/>
          </a:p>
        </p:txBody>
      </p:sp>
      <p:sp>
        <p:nvSpPr>
          <p:cNvPr id="9" name="Text 6"/>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10" name="Text 7"/>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ADVANCED ISSUE 1</a:t>
            </a:r>
            <a:endParaRPr lang="en-US" sz="1200" dirty="0"/>
          </a:p>
        </p:txBody>
      </p:sp>
      <p:sp>
        <p:nvSpPr>
          <p:cNvPr id="3" name="Text 1"/>
          <p:cNvSpPr/>
          <p:nvPr/>
        </p:nvSpPr>
        <p:spPr>
          <a:xfrm>
            <a:off x="640080" y="777240"/>
            <a:ext cx="10515600" cy="64008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When Statute Meets Fiduciary Duty</a:t>
            </a:r>
            <a:endParaRPr lang="en-US" sz="3000" dirty="0"/>
          </a:p>
        </p:txBody>
      </p:sp>
      <p:sp>
        <p:nvSpPr>
          <p:cNvPr id="4" name="Shape 2"/>
          <p:cNvSpPr/>
          <p:nvPr/>
        </p:nvSpPr>
        <p:spPr>
          <a:xfrm>
            <a:off x="640080" y="1554480"/>
            <a:ext cx="10881360" cy="1051560"/>
          </a:xfrm>
          <a:prstGeom prst="roundRect">
            <a:avLst>
              <a:gd name="adj" fmla="val 6957"/>
            </a:avLst>
          </a:prstGeom>
          <a:solidFill>
            <a:srgbClr val="EDF2FC"/>
          </a:solidFill>
          <a:ln/>
        </p:spPr>
        <p:txBody>
          <a:bodyPr/>
          <a:lstStyle/>
          <a:p>
            <a:endParaRPr lang="en-US"/>
          </a:p>
        </p:txBody>
      </p:sp>
      <p:sp>
        <p:nvSpPr>
          <p:cNvPr id="5" name="Text 3"/>
          <p:cNvSpPr/>
          <p:nvPr/>
        </p:nvSpPr>
        <p:spPr>
          <a:xfrm>
            <a:off x="868680" y="1645920"/>
            <a:ext cx="3657600" cy="320040"/>
          </a:xfrm>
          <a:prstGeom prst="rect">
            <a:avLst/>
          </a:prstGeom>
          <a:noFill/>
          <a:ln/>
        </p:spPr>
        <p:txBody>
          <a:bodyPr wrap="square" rtlCol="0" anchor="ctr"/>
          <a:lstStyle/>
          <a:p>
            <a:pPr marL="0" indent="0">
              <a:buNone/>
            </a:pPr>
            <a:r>
              <a:rPr lang="en-US" sz="1300" b="1" dirty="0">
                <a:solidFill>
                  <a:srgbClr val="B8912B"/>
                </a:solidFill>
                <a:latin typeface="Calibri" pitchFamily="34" charset="0"/>
                <a:ea typeface="Calibri" pitchFamily="34" charset="-122"/>
                <a:cs typeface="Calibri" pitchFamily="34" charset="-120"/>
              </a:rPr>
              <a:t>Example: SB 667 (89th Leg., 2025)</a:t>
            </a:r>
            <a:endParaRPr lang="en-US" sz="1300" dirty="0"/>
          </a:p>
        </p:txBody>
      </p:sp>
      <p:sp>
        <p:nvSpPr>
          <p:cNvPr id="6" name="Text 4"/>
          <p:cNvSpPr/>
          <p:nvPr/>
        </p:nvSpPr>
        <p:spPr>
          <a:xfrm>
            <a:off x="868680" y="1947672"/>
            <a:ext cx="10424160" cy="594360"/>
          </a:xfrm>
          <a:prstGeom prst="rect">
            <a:avLst/>
          </a:prstGeom>
          <a:noFill/>
          <a:ln/>
        </p:spPr>
        <p:txBody>
          <a:bodyPr wrap="square" rtlCol="0" anchor="ctr"/>
          <a:lstStyle/>
          <a:p>
            <a:pPr marL="0" indent="0">
              <a:buNone/>
            </a:pPr>
            <a:r>
              <a:rPr lang="en-US" sz="1300" dirty="0">
                <a:solidFill>
                  <a:srgbClr val="22284A"/>
                </a:solidFill>
                <a:latin typeface="Calibri" pitchFamily="34" charset="0"/>
                <a:ea typeface="Calibri" pitchFamily="34" charset="-122"/>
                <a:cs typeface="Calibri" pitchFamily="34" charset="-120"/>
              </a:rPr>
              <a:t>Prohibits Texas public retirement systems from investing in certain Chinese-affiliated entities, effective September 1, 2025 — a legislatively defined limit on the investable universe.</a:t>
            </a:r>
            <a:endParaRPr lang="en-US" sz="1300" dirty="0"/>
          </a:p>
        </p:txBody>
      </p:sp>
      <p:sp>
        <p:nvSpPr>
          <p:cNvPr id="7" name="Text 5"/>
          <p:cNvSpPr/>
          <p:nvPr/>
        </p:nvSpPr>
        <p:spPr>
          <a:xfrm>
            <a:off x="640080" y="2788920"/>
            <a:ext cx="5486400" cy="365760"/>
          </a:xfrm>
          <a:prstGeom prst="rect">
            <a:avLst/>
          </a:prstGeom>
          <a:noFill/>
          <a:ln/>
        </p:spPr>
        <p:txBody>
          <a:bodyPr wrap="square" rtlCol="0" anchor="ctr"/>
          <a:lstStyle/>
          <a:p>
            <a:pPr marL="0" indent="0">
              <a:buNone/>
            </a:pPr>
            <a:r>
              <a:rPr lang="en-US" sz="1500" b="1" dirty="0">
                <a:solidFill>
                  <a:srgbClr val="1E2761"/>
                </a:solidFill>
                <a:latin typeface="Calibri" pitchFamily="34" charset="0"/>
                <a:ea typeface="Calibri" pitchFamily="34" charset="-122"/>
                <a:cs typeface="Calibri" pitchFamily="34" charset="-120"/>
              </a:rPr>
              <a:t>How to think about it:</a:t>
            </a:r>
            <a:endParaRPr lang="en-US" sz="1500" dirty="0"/>
          </a:p>
        </p:txBody>
      </p:sp>
      <p:sp>
        <p:nvSpPr>
          <p:cNvPr id="8" name="Text 6"/>
          <p:cNvSpPr/>
          <p:nvPr/>
        </p:nvSpPr>
        <p:spPr>
          <a:xfrm>
            <a:off x="640080" y="3154680"/>
            <a:ext cx="10881360" cy="1234440"/>
          </a:xfrm>
          <a:prstGeom prst="rect">
            <a:avLst/>
          </a:prstGeom>
          <a:noFill/>
          <a:ln/>
        </p:spPr>
        <p:txBody>
          <a:bodyPr wrap="square" rtlCol="0" anchor="ctr"/>
          <a:lstStyle/>
          <a:p>
            <a:pPr marL="0" indent="0">
              <a:buNone/>
            </a:pPr>
            <a:r>
              <a:rPr lang="en-US" sz="1350" dirty="0">
                <a:solidFill>
                  <a:srgbClr val="22284A"/>
                </a:solidFill>
                <a:latin typeface="Calibri" pitchFamily="34" charset="0"/>
                <a:ea typeface="Calibri" pitchFamily="34" charset="-122"/>
                <a:cs typeface="Calibri" pitchFamily="34" charset="-120"/>
              </a:rPr>
              <a:t>The Legislature — the same sovereign authority that created the fiduciary standard in Article XVI — has the power to define what counts as a permissible plan asset. A restriction on the investable universe is not the same as directing a trustee to act against members' interests within that universe; it simply redraws where prudent, diversified investing may occur.</a:t>
            </a:r>
            <a:endParaRPr lang="en-US" sz="1350" dirty="0"/>
          </a:p>
        </p:txBody>
      </p:sp>
      <p:sp>
        <p:nvSpPr>
          <p:cNvPr id="9" name="Text 7"/>
          <p:cNvSpPr/>
          <p:nvPr/>
        </p:nvSpPr>
        <p:spPr>
          <a:xfrm>
            <a:off x="640080" y="4480560"/>
            <a:ext cx="5486400" cy="365760"/>
          </a:xfrm>
          <a:prstGeom prst="rect">
            <a:avLst/>
          </a:prstGeom>
          <a:noFill/>
          <a:ln/>
        </p:spPr>
        <p:txBody>
          <a:bodyPr wrap="square" rtlCol="0" anchor="ctr"/>
          <a:lstStyle/>
          <a:p>
            <a:pPr marL="0" indent="0">
              <a:buNone/>
            </a:pPr>
            <a:r>
              <a:rPr lang="en-US" sz="1500" b="1" dirty="0">
                <a:solidFill>
                  <a:srgbClr val="1E2761"/>
                </a:solidFill>
                <a:latin typeface="Calibri" pitchFamily="34" charset="0"/>
                <a:ea typeface="Calibri" pitchFamily="34" charset="-122"/>
                <a:cs typeface="Calibri" pitchFamily="34" charset="-120"/>
              </a:rPr>
              <a:t>Practical guidance for trustees:</a:t>
            </a:r>
            <a:endParaRPr lang="en-US" sz="1500" dirty="0"/>
          </a:p>
        </p:txBody>
      </p:sp>
      <p:sp>
        <p:nvSpPr>
          <p:cNvPr id="10" name="Text 8"/>
          <p:cNvSpPr/>
          <p:nvPr/>
        </p:nvSpPr>
        <p:spPr>
          <a:xfrm>
            <a:off x="640080" y="4846320"/>
            <a:ext cx="10881360" cy="1737360"/>
          </a:xfrm>
          <a:prstGeom prst="rect">
            <a:avLst/>
          </a:prstGeom>
          <a:noFill/>
          <a:ln/>
        </p:spPr>
        <p:txBody>
          <a:bodyPr wrap="square" rtlCol="0" anchor="ctr"/>
          <a:lstStyle/>
          <a:p>
            <a:pPr marL="228600" indent="-228600">
              <a:spcAft>
                <a:spcPts val="800"/>
              </a:spcAft>
              <a:buSzPct val="100000"/>
              <a:buChar char="•"/>
            </a:pPr>
            <a:r>
              <a:rPr lang="en-US" sz="1250" dirty="0">
                <a:solidFill>
                  <a:srgbClr val="22284A"/>
                </a:solidFill>
                <a:latin typeface="Calibri" pitchFamily="34" charset="0"/>
                <a:ea typeface="Calibri" pitchFamily="34" charset="-122"/>
                <a:cs typeface="Calibri" pitchFamily="34" charset="-120"/>
              </a:rPr>
              <a:t>Confirm the current statutory restriction list before adopting or revising your investment policy statement.</a:t>
            </a:r>
            <a:endParaRPr lang="en-US" sz="1250" dirty="0"/>
          </a:p>
          <a:p>
            <a:pPr marL="228600" indent="-228600">
              <a:spcAft>
                <a:spcPts val="800"/>
              </a:spcAft>
              <a:buSzPct val="100000"/>
              <a:buChar char="•"/>
            </a:pPr>
            <a:r>
              <a:rPr lang="en-US" sz="1250" dirty="0">
                <a:solidFill>
                  <a:srgbClr val="22284A"/>
                </a:solidFill>
                <a:latin typeface="Calibri" pitchFamily="34" charset="0"/>
                <a:ea typeface="Calibri" pitchFamily="34" charset="-122"/>
                <a:cs typeface="Calibri" pitchFamily="34" charset="-120"/>
              </a:rPr>
              <a:t>Document that compliance actions (divestment, exclusion) were implemented prudently — e.g., orderly transition, no unnecessary fire-sale losses.</a:t>
            </a:r>
            <a:endParaRPr lang="en-US" sz="1250" dirty="0"/>
          </a:p>
          <a:p>
            <a:pPr marL="228600" indent="-228600">
              <a:spcAft>
                <a:spcPts val="800"/>
              </a:spcAft>
              <a:buSzPct val="100000"/>
              <a:buChar char="•"/>
            </a:pPr>
            <a:r>
              <a:rPr lang="en-US" sz="1250" dirty="0">
                <a:solidFill>
                  <a:srgbClr val="22284A"/>
                </a:solidFill>
                <a:latin typeface="Calibri" pitchFamily="34" charset="0"/>
                <a:ea typeface="Calibri" pitchFamily="34" charset="-122"/>
                <a:cs typeface="Calibri" pitchFamily="34" charset="-120"/>
              </a:rPr>
              <a:t>Don't extend a statutory restriction further than its text requires.</a:t>
            </a:r>
            <a:endParaRPr lang="en-US" sz="1250" dirty="0"/>
          </a:p>
          <a:p>
            <a:pPr marL="228600" indent="-228600">
              <a:spcAft>
                <a:spcPts val="800"/>
              </a:spcAft>
              <a:buSzPct val="100000"/>
              <a:buChar char="•"/>
            </a:pPr>
            <a:r>
              <a:rPr lang="en-US" sz="1250" dirty="0">
                <a:solidFill>
                  <a:srgbClr val="22284A"/>
                </a:solidFill>
                <a:latin typeface="Calibri" pitchFamily="34" charset="0"/>
                <a:ea typeface="Calibri" pitchFamily="34" charset="-122"/>
                <a:cs typeface="Calibri" pitchFamily="34" charset="-120"/>
              </a:rPr>
              <a:t>Distinguish legislatively mandated restrictions from board-initiated “mixed-motive” investing, where non-pecuniary goals are pursued at the expense of risk-adjusted return — the latter draws far closer fiduciary scrutiny.</a:t>
            </a:r>
            <a:endParaRPr lang="en-US" sz="1250" dirty="0"/>
          </a:p>
        </p:txBody>
      </p:sp>
      <p:sp>
        <p:nvSpPr>
          <p:cNvPr id="11" name="Text 9"/>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12" name="Text 10"/>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1E2761"/>
          </a:solidFill>
          <a:ln/>
        </p:spPr>
        <p:txBody>
          <a:bodyPr/>
          <a:lstStyle/>
          <a:p>
            <a:endParaRPr lang="en-US"/>
          </a:p>
        </p:txBody>
      </p:sp>
      <p:sp>
        <p:nvSpPr>
          <p:cNvPr id="3" name="Text 1"/>
          <p:cNvSpPr/>
          <p:nvPr/>
        </p:nvSpPr>
        <p:spPr>
          <a:xfrm>
            <a:off x="822960" y="1828800"/>
            <a:ext cx="3657600" cy="2011680"/>
          </a:xfrm>
          <a:prstGeom prst="rect">
            <a:avLst/>
          </a:prstGeom>
          <a:noFill/>
          <a:ln/>
        </p:spPr>
        <p:txBody>
          <a:bodyPr wrap="square" rtlCol="0" anchor="ctr"/>
          <a:lstStyle/>
          <a:p>
            <a:pPr marL="0" indent="0">
              <a:buNone/>
            </a:pPr>
            <a:r>
              <a:rPr lang="en-US" sz="13000" b="1" dirty="0">
                <a:solidFill>
                  <a:srgbClr val="141A45"/>
                </a:solidFill>
                <a:latin typeface="Cambria" pitchFamily="34" charset="0"/>
                <a:ea typeface="Cambria" pitchFamily="34" charset="-122"/>
                <a:cs typeface="Cambria" pitchFamily="34" charset="-120"/>
              </a:rPr>
              <a:t>02</a:t>
            </a:r>
            <a:endParaRPr lang="en-US" sz="13000" dirty="0"/>
          </a:p>
        </p:txBody>
      </p:sp>
      <p:sp>
        <p:nvSpPr>
          <p:cNvPr id="4" name="Shape 2"/>
          <p:cNvSpPr/>
          <p:nvPr/>
        </p:nvSpPr>
        <p:spPr>
          <a:xfrm>
            <a:off x="8503920" y="2377440"/>
            <a:ext cx="2194560" cy="2194560"/>
          </a:xfrm>
          <a:prstGeom prst="ellipse">
            <a:avLst/>
          </a:prstGeom>
          <a:solidFill>
            <a:srgbClr val="141A45"/>
          </a:solidFill>
          <a:ln/>
        </p:spPr>
        <p:txBody>
          <a:bodyPr/>
          <a:lstStyle/>
          <a:p>
            <a:endParaRPr lang="en-US"/>
          </a:p>
        </p:txBody>
      </p:sp>
      <p:pic>
        <p:nvPicPr>
          <p:cNvPr id="5" name="Image 0" descr="/sessions/serene-modest-carson/mnt/outputs/_icons/searchdollar.png"/>
          <p:cNvPicPr>
            <a:picLocks noChangeAspect="1"/>
          </p:cNvPicPr>
          <p:nvPr/>
        </p:nvPicPr>
        <p:blipFill>
          <a:blip r:embed="rId3"/>
          <a:stretch>
            <a:fillRect/>
          </a:stretch>
        </p:blipFill>
        <p:spPr>
          <a:xfrm>
            <a:off x="9074506" y="2948026"/>
            <a:ext cx="1053389" cy="1053389"/>
          </a:xfrm>
          <a:prstGeom prst="rect">
            <a:avLst/>
          </a:prstGeom>
        </p:spPr>
      </p:pic>
      <p:sp>
        <p:nvSpPr>
          <p:cNvPr id="6" name="Text 3"/>
          <p:cNvSpPr/>
          <p:nvPr/>
        </p:nvSpPr>
        <p:spPr>
          <a:xfrm>
            <a:off x="3200400" y="2468880"/>
            <a:ext cx="5486400" cy="365760"/>
          </a:xfrm>
          <a:prstGeom prst="rect">
            <a:avLst/>
          </a:prstGeom>
          <a:noFill/>
          <a:ln/>
        </p:spPr>
        <p:txBody>
          <a:bodyPr wrap="square" rtlCol="0" anchor="ctr"/>
          <a:lstStyle/>
          <a:p>
            <a:pPr marL="0" indent="0">
              <a:buNone/>
            </a:pPr>
            <a:r>
              <a:rPr lang="en-US" sz="1400" b="1" kern="0" spc="300" dirty="0">
                <a:solidFill>
                  <a:srgbClr val="B8912B"/>
                </a:solidFill>
                <a:latin typeface="Calibri" pitchFamily="34" charset="0"/>
                <a:ea typeface="Calibri" pitchFamily="34" charset="-122"/>
                <a:cs typeface="Calibri" pitchFamily="34" charset="-120"/>
              </a:rPr>
              <a:t>ADVANCED ISSUE</a:t>
            </a:r>
            <a:endParaRPr lang="en-US" sz="1400" dirty="0"/>
          </a:p>
        </p:txBody>
      </p:sp>
      <p:sp>
        <p:nvSpPr>
          <p:cNvPr id="7" name="Text 4"/>
          <p:cNvSpPr/>
          <p:nvPr/>
        </p:nvSpPr>
        <p:spPr>
          <a:xfrm>
            <a:off x="3200400" y="2880360"/>
            <a:ext cx="5486400" cy="1463040"/>
          </a:xfrm>
          <a:prstGeom prst="rect">
            <a:avLst/>
          </a:prstGeom>
          <a:noFill/>
          <a:ln/>
        </p:spPr>
        <p:txBody>
          <a:bodyPr wrap="square" rtlCol="0" anchor="ctr"/>
          <a:lstStyle/>
          <a:p>
            <a:pPr marL="0" indent="0">
              <a:lnSpc>
                <a:spcPct val="105000"/>
              </a:lnSpc>
              <a:buNone/>
            </a:pPr>
            <a:r>
              <a:rPr lang="en-US" sz="3000" b="1" dirty="0">
                <a:solidFill>
                  <a:srgbClr val="FFFFFF"/>
                </a:solidFill>
                <a:latin typeface="Cambria" pitchFamily="34" charset="0"/>
                <a:ea typeface="Cambria" pitchFamily="34" charset="-122"/>
                <a:cs typeface="Cambria" pitchFamily="34" charset="-120"/>
              </a:rPr>
              <a:t>Selecting &amp; Monitoring</a:t>
            </a:r>
            <a:endParaRPr lang="en-US" sz="3000" dirty="0"/>
          </a:p>
          <a:p>
            <a:pPr marL="0" indent="0">
              <a:lnSpc>
                <a:spcPct val="105000"/>
              </a:lnSpc>
              <a:buNone/>
            </a:pPr>
            <a:r>
              <a:rPr lang="en-US" sz="3000" b="1" dirty="0">
                <a:solidFill>
                  <a:srgbClr val="FFFFFF"/>
                </a:solidFill>
                <a:latin typeface="Cambria" pitchFamily="34" charset="0"/>
                <a:ea typeface="Cambria" pitchFamily="34" charset="-122"/>
                <a:cs typeface="Cambria" pitchFamily="34" charset="-120"/>
              </a:rPr>
              <a:t>Service Providers</a:t>
            </a:r>
            <a:endParaRPr lang="en-US" sz="3000" dirty="0"/>
          </a:p>
        </p:txBody>
      </p:sp>
      <p:sp>
        <p:nvSpPr>
          <p:cNvPr id="8" name="Text 5"/>
          <p:cNvSpPr/>
          <p:nvPr/>
        </p:nvSpPr>
        <p:spPr>
          <a:xfrm>
            <a:off x="3200400" y="4160520"/>
            <a:ext cx="5212080" cy="914400"/>
          </a:xfrm>
          <a:prstGeom prst="rect">
            <a:avLst/>
          </a:prstGeom>
          <a:noFill/>
          <a:ln/>
        </p:spPr>
        <p:txBody>
          <a:bodyPr wrap="square" rtlCol="0" anchor="ctr"/>
          <a:lstStyle/>
          <a:p>
            <a:pPr marL="0" indent="0">
              <a:buNone/>
            </a:pPr>
            <a:r>
              <a:rPr lang="en-US" sz="1400" i="1" dirty="0">
                <a:solidFill>
                  <a:srgbClr val="CADCFC"/>
                </a:solidFill>
                <a:latin typeface="Calibri" pitchFamily="34" charset="0"/>
                <a:ea typeface="Calibri" pitchFamily="34" charset="-122"/>
                <a:cs typeface="Calibri" pitchFamily="34" charset="-120"/>
              </a:rPr>
              <a:t>The fiduciary duty doesn't end at hiring — it runs for the life of the relationship.</a:t>
            </a:r>
            <a:endParaRPr lang="en-US" sz="1400" dirty="0"/>
          </a:p>
        </p:txBody>
      </p:sp>
      <p:sp>
        <p:nvSpPr>
          <p:cNvPr id="9" name="Text 6"/>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10" name="Text 7"/>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4572000" cy="320040"/>
          </a:xfrm>
          <a:prstGeom prst="rect">
            <a:avLst/>
          </a:prstGeom>
          <a:noFill/>
          <a:ln/>
        </p:spPr>
        <p:txBody>
          <a:bodyPr wrap="square" rtlCol="0" anchor="ctr"/>
          <a:lstStyle/>
          <a:p>
            <a:pPr marL="0" indent="0">
              <a:buNone/>
            </a:pPr>
            <a:r>
              <a:rPr lang="en-US" sz="1200" b="1" kern="0" spc="200" dirty="0">
                <a:solidFill>
                  <a:srgbClr val="B8912B"/>
                </a:solidFill>
                <a:latin typeface="Calibri" pitchFamily="34" charset="0"/>
                <a:ea typeface="Calibri" pitchFamily="34" charset="-122"/>
                <a:cs typeface="Calibri" pitchFamily="34" charset="-120"/>
              </a:rPr>
              <a:t>ADVANCED ISSUE 2</a:t>
            </a:r>
            <a:endParaRPr lang="en-US" sz="1200" dirty="0"/>
          </a:p>
        </p:txBody>
      </p:sp>
      <p:sp>
        <p:nvSpPr>
          <p:cNvPr id="3" name="Text 1"/>
          <p:cNvSpPr/>
          <p:nvPr/>
        </p:nvSpPr>
        <p:spPr>
          <a:xfrm>
            <a:off x="640080" y="777240"/>
            <a:ext cx="10698480" cy="640080"/>
          </a:xfrm>
          <a:prstGeom prst="rect">
            <a:avLst/>
          </a:prstGeom>
          <a:noFill/>
          <a:ln/>
        </p:spPr>
        <p:txBody>
          <a:bodyPr wrap="square" rtlCol="0" anchor="ctr"/>
          <a:lstStyle/>
          <a:p>
            <a:pPr marL="0" indent="0">
              <a:buNone/>
            </a:pPr>
            <a:r>
              <a:rPr lang="en-US" sz="2800" b="1" dirty="0">
                <a:solidFill>
                  <a:srgbClr val="1E2761"/>
                </a:solidFill>
                <a:latin typeface="Cambria" pitchFamily="34" charset="0"/>
                <a:ea typeface="Cambria" pitchFamily="34" charset="-122"/>
                <a:cs typeface="Cambria" pitchFamily="34" charset="-120"/>
              </a:rPr>
              <a:t>Due Diligence Is a Lifecycle, Not an Event</a:t>
            </a:r>
            <a:endParaRPr lang="en-US" sz="2800" dirty="0"/>
          </a:p>
        </p:txBody>
      </p:sp>
      <p:sp>
        <p:nvSpPr>
          <p:cNvPr id="4" name="Shape 2"/>
          <p:cNvSpPr/>
          <p:nvPr/>
        </p:nvSpPr>
        <p:spPr>
          <a:xfrm>
            <a:off x="640080" y="1645920"/>
            <a:ext cx="5120640" cy="2148840"/>
          </a:xfrm>
          <a:prstGeom prst="roundRect">
            <a:avLst>
              <a:gd name="adj" fmla="val 3404"/>
            </a:avLst>
          </a:prstGeom>
          <a:solidFill>
            <a:srgbClr val="1E2761"/>
          </a:solidFill>
          <a:ln/>
        </p:spPr>
        <p:txBody>
          <a:bodyPr/>
          <a:lstStyle/>
          <a:p>
            <a:endParaRPr lang="en-US"/>
          </a:p>
        </p:txBody>
      </p:sp>
      <p:sp>
        <p:nvSpPr>
          <p:cNvPr id="5" name="Shape 3"/>
          <p:cNvSpPr/>
          <p:nvPr/>
        </p:nvSpPr>
        <p:spPr>
          <a:xfrm>
            <a:off x="868680" y="1847088"/>
            <a:ext cx="548640" cy="548640"/>
          </a:xfrm>
          <a:prstGeom prst="ellipse">
            <a:avLst/>
          </a:prstGeom>
          <a:solidFill>
            <a:srgbClr val="FFFFFF"/>
          </a:solidFill>
          <a:ln/>
        </p:spPr>
        <p:txBody>
          <a:bodyPr/>
          <a:lstStyle/>
          <a:p>
            <a:endParaRPr lang="en-US"/>
          </a:p>
        </p:txBody>
      </p:sp>
      <p:pic>
        <p:nvPicPr>
          <p:cNvPr id="6" name="Image 0" descr="/sessions/serene-modest-carson/mnt/outputs/_icons/clipboard.png"/>
          <p:cNvPicPr>
            <a:picLocks noChangeAspect="1"/>
          </p:cNvPicPr>
          <p:nvPr/>
        </p:nvPicPr>
        <p:blipFill>
          <a:blip r:embed="rId3"/>
          <a:stretch>
            <a:fillRect/>
          </a:stretch>
        </p:blipFill>
        <p:spPr>
          <a:xfrm>
            <a:off x="1011326" y="1989734"/>
            <a:ext cx="263347" cy="263347"/>
          </a:xfrm>
          <a:prstGeom prst="rect">
            <a:avLst/>
          </a:prstGeom>
        </p:spPr>
      </p:pic>
      <p:sp>
        <p:nvSpPr>
          <p:cNvPr id="7" name="Text 4"/>
          <p:cNvSpPr/>
          <p:nvPr/>
        </p:nvSpPr>
        <p:spPr>
          <a:xfrm>
            <a:off x="1554480" y="1874520"/>
            <a:ext cx="3931920" cy="45720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Tex. Gov’t Code § 802.109</a:t>
            </a:r>
            <a:endParaRPr lang="en-US" sz="1400" dirty="0"/>
          </a:p>
        </p:txBody>
      </p:sp>
      <p:sp>
        <p:nvSpPr>
          <p:cNvPr id="8" name="Text 5"/>
          <p:cNvSpPr/>
          <p:nvPr/>
        </p:nvSpPr>
        <p:spPr>
          <a:xfrm>
            <a:off x="868680" y="2423160"/>
            <a:ext cx="4663440" cy="548640"/>
          </a:xfrm>
          <a:prstGeom prst="rect">
            <a:avLst/>
          </a:prstGeom>
          <a:noFill/>
          <a:ln/>
        </p:spPr>
        <p:txBody>
          <a:bodyPr wrap="square" rtlCol="0" anchor="ctr"/>
          <a:lstStyle/>
          <a:p>
            <a:pPr marL="0" indent="0">
              <a:buNone/>
            </a:pPr>
            <a:r>
              <a:rPr lang="en-US" sz="1200" dirty="0">
                <a:solidFill>
                  <a:srgbClr val="CADCFC"/>
                </a:solidFill>
                <a:latin typeface="Calibri" pitchFamily="34" charset="0"/>
                <a:ea typeface="Calibri" pitchFamily="34" charset="-122"/>
                <a:cs typeface="Calibri" pitchFamily="34" charset="-120"/>
              </a:rPr>
              <a:t>Independent evaluation of investment practices, manager selection/monitoring, and fees is required:</a:t>
            </a:r>
            <a:endParaRPr lang="en-US" sz="1200" dirty="0"/>
          </a:p>
        </p:txBody>
      </p:sp>
      <p:sp>
        <p:nvSpPr>
          <p:cNvPr id="9" name="Text 6"/>
          <p:cNvSpPr/>
          <p:nvPr/>
        </p:nvSpPr>
        <p:spPr>
          <a:xfrm>
            <a:off x="868680" y="2971800"/>
            <a:ext cx="4663440" cy="685800"/>
          </a:xfrm>
          <a:prstGeom prst="rect">
            <a:avLst/>
          </a:prstGeom>
          <a:noFill/>
          <a:ln/>
        </p:spPr>
        <p:txBody>
          <a:bodyPr wrap="square"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 Every 3 years — systems with $100M+ in assets</a:t>
            </a:r>
            <a:endParaRPr lang="en-US" sz="1250" dirty="0"/>
          </a:p>
          <a:p>
            <a:pPr marL="0" indent="0">
              <a:buNone/>
            </a:pPr>
            <a:r>
              <a:rPr lang="en-US" sz="1250" b="1" dirty="0">
                <a:solidFill>
                  <a:srgbClr val="FFFFFF"/>
                </a:solidFill>
                <a:latin typeface="Calibri" pitchFamily="34" charset="0"/>
                <a:ea typeface="Calibri" pitchFamily="34" charset="-122"/>
                <a:cs typeface="Calibri" pitchFamily="34" charset="-120"/>
              </a:rPr>
              <a:t>• Every 6 years — systems with $30M–$100M in assets</a:t>
            </a:r>
            <a:endParaRPr lang="en-US" sz="1250" dirty="0"/>
          </a:p>
        </p:txBody>
      </p:sp>
      <p:sp>
        <p:nvSpPr>
          <p:cNvPr id="10" name="Shape 7"/>
          <p:cNvSpPr/>
          <p:nvPr/>
        </p:nvSpPr>
        <p:spPr>
          <a:xfrm>
            <a:off x="6035040" y="1645920"/>
            <a:ext cx="594360" cy="594360"/>
          </a:xfrm>
          <a:prstGeom prst="ellipse">
            <a:avLst/>
          </a:prstGeom>
          <a:solidFill>
            <a:srgbClr val="EDF2FC"/>
          </a:solidFill>
          <a:ln/>
        </p:spPr>
        <p:txBody>
          <a:bodyPr/>
          <a:lstStyle/>
          <a:p>
            <a:endParaRPr lang="en-US"/>
          </a:p>
        </p:txBody>
      </p:sp>
      <p:pic>
        <p:nvPicPr>
          <p:cNvPr id="11" name="Image 1" descr="/sessions/serene-modest-carson/mnt/outputs/_icons/usershield.png"/>
          <p:cNvPicPr>
            <a:picLocks noChangeAspect="1"/>
          </p:cNvPicPr>
          <p:nvPr/>
        </p:nvPicPr>
        <p:blipFill>
          <a:blip r:embed="rId4"/>
          <a:stretch>
            <a:fillRect/>
          </a:stretch>
        </p:blipFill>
        <p:spPr>
          <a:xfrm>
            <a:off x="6189574" y="1800454"/>
            <a:ext cx="285293" cy="285293"/>
          </a:xfrm>
          <a:prstGeom prst="rect">
            <a:avLst/>
          </a:prstGeom>
        </p:spPr>
      </p:pic>
      <p:sp>
        <p:nvSpPr>
          <p:cNvPr id="12" name="Text 8"/>
          <p:cNvSpPr/>
          <p:nvPr/>
        </p:nvSpPr>
        <p:spPr>
          <a:xfrm>
            <a:off x="6766560" y="1627632"/>
            <a:ext cx="4754880" cy="32004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Initial Due Diligence</a:t>
            </a:r>
            <a:endParaRPr lang="en-US" sz="1400" dirty="0"/>
          </a:p>
        </p:txBody>
      </p:sp>
      <p:sp>
        <p:nvSpPr>
          <p:cNvPr id="13" name="Text 9"/>
          <p:cNvSpPr/>
          <p:nvPr/>
        </p:nvSpPr>
        <p:spPr>
          <a:xfrm>
            <a:off x="6766560" y="1947672"/>
            <a:ext cx="4754880" cy="777240"/>
          </a:xfrm>
          <a:prstGeom prst="rect">
            <a:avLst/>
          </a:prstGeom>
          <a:noFill/>
          <a:ln/>
        </p:spPr>
        <p:txBody>
          <a:bodyPr wrap="square" rtlCol="0" anchor="ctr"/>
          <a:lstStyle/>
          <a:p>
            <a:pPr marL="0" indent="0">
              <a:buNone/>
            </a:pPr>
            <a:r>
              <a:rPr lang="en-US" sz="1180" dirty="0">
                <a:solidFill>
                  <a:srgbClr val="22284A"/>
                </a:solidFill>
                <a:latin typeface="Calibri" pitchFamily="34" charset="0"/>
                <a:ea typeface="Calibri" pitchFamily="34" charset="-122"/>
                <a:cs typeface="Calibri" pitchFamily="34" charset="-120"/>
              </a:rPr>
              <a:t>Experience, disclosures, references, operational infrastructure, and fee structure before hiring.</a:t>
            </a:r>
            <a:endParaRPr lang="en-US" sz="1180" dirty="0"/>
          </a:p>
        </p:txBody>
      </p:sp>
      <p:sp>
        <p:nvSpPr>
          <p:cNvPr id="14" name="Shape 10"/>
          <p:cNvSpPr/>
          <p:nvPr/>
        </p:nvSpPr>
        <p:spPr>
          <a:xfrm>
            <a:off x="6035040" y="2761488"/>
            <a:ext cx="594360" cy="594360"/>
          </a:xfrm>
          <a:prstGeom prst="ellipse">
            <a:avLst/>
          </a:prstGeom>
          <a:solidFill>
            <a:srgbClr val="EDF2FC"/>
          </a:solidFill>
          <a:ln/>
        </p:spPr>
        <p:txBody>
          <a:bodyPr/>
          <a:lstStyle/>
          <a:p>
            <a:endParaRPr lang="en-US"/>
          </a:p>
        </p:txBody>
      </p:sp>
      <p:pic>
        <p:nvPicPr>
          <p:cNvPr id="15" name="Image 2" descr="/sessions/serene-modest-carson/mnt/outputs/_icons/chartline.png"/>
          <p:cNvPicPr>
            <a:picLocks noChangeAspect="1"/>
          </p:cNvPicPr>
          <p:nvPr/>
        </p:nvPicPr>
        <p:blipFill>
          <a:blip r:embed="rId5"/>
          <a:stretch>
            <a:fillRect/>
          </a:stretch>
        </p:blipFill>
        <p:spPr>
          <a:xfrm>
            <a:off x="6189574" y="2916022"/>
            <a:ext cx="285293" cy="285293"/>
          </a:xfrm>
          <a:prstGeom prst="rect">
            <a:avLst/>
          </a:prstGeom>
        </p:spPr>
      </p:pic>
      <p:sp>
        <p:nvSpPr>
          <p:cNvPr id="16" name="Text 11"/>
          <p:cNvSpPr/>
          <p:nvPr/>
        </p:nvSpPr>
        <p:spPr>
          <a:xfrm>
            <a:off x="6766560" y="2743200"/>
            <a:ext cx="4754880" cy="32004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Ongoing Monitoring</a:t>
            </a:r>
            <a:endParaRPr lang="en-US" sz="1400" dirty="0"/>
          </a:p>
        </p:txBody>
      </p:sp>
      <p:sp>
        <p:nvSpPr>
          <p:cNvPr id="17" name="Text 12"/>
          <p:cNvSpPr/>
          <p:nvPr/>
        </p:nvSpPr>
        <p:spPr>
          <a:xfrm>
            <a:off x="6766560" y="3063240"/>
            <a:ext cx="4754880" cy="777240"/>
          </a:xfrm>
          <a:prstGeom prst="rect">
            <a:avLst/>
          </a:prstGeom>
          <a:noFill/>
          <a:ln/>
        </p:spPr>
        <p:txBody>
          <a:bodyPr wrap="square" rtlCol="0" anchor="ctr"/>
          <a:lstStyle/>
          <a:p>
            <a:pPr marL="0" indent="0">
              <a:buNone/>
            </a:pPr>
            <a:r>
              <a:rPr lang="en-US" sz="1180" dirty="0">
                <a:solidFill>
                  <a:srgbClr val="22284A"/>
                </a:solidFill>
                <a:latin typeface="Calibri" pitchFamily="34" charset="0"/>
                <a:ea typeface="Calibri" pitchFamily="34" charset="-122"/>
                <a:cs typeface="Calibri" pitchFamily="34" charset="-120"/>
              </a:rPr>
              <a:t>Performance vs. benchmark, staff turnover, fee creep, and side-letter or side-agreement terms.</a:t>
            </a:r>
            <a:endParaRPr lang="en-US" sz="1180" dirty="0"/>
          </a:p>
        </p:txBody>
      </p:sp>
      <p:sp>
        <p:nvSpPr>
          <p:cNvPr id="18" name="Shape 13"/>
          <p:cNvSpPr/>
          <p:nvPr/>
        </p:nvSpPr>
        <p:spPr>
          <a:xfrm>
            <a:off x="6035040" y="3877056"/>
            <a:ext cx="594360" cy="594360"/>
          </a:xfrm>
          <a:prstGeom prst="ellipse">
            <a:avLst/>
          </a:prstGeom>
          <a:solidFill>
            <a:srgbClr val="EDF2FC"/>
          </a:solidFill>
          <a:ln/>
        </p:spPr>
        <p:txBody>
          <a:bodyPr/>
          <a:lstStyle/>
          <a:p>
            <a:endParaRPr lang="en-US"/>
          </a:p>
        </p:txBody>
      </p:sp>
      <p:pic>
        <p:nvPicPr>
          <p:cNvPr id="19" name="Image 3" descr="/sessions/serene-modest-carson/mnt/outputs/_icons/commentsdollar.png"/>
          <p:cNvPicPr>
            <a:picLocks noChangeAspect="1"/>
          </p:cNvPicPr>
          <p:nvPr/>
        </p:nvPicPr>
        <p:blipFill>
          <a:blip r:embed="rId6"/>
          <a:stretch>
            <a:fillRect/>
          </a:stretch>
        </p:blipFill>
        <p:spPr>
          <a:xfrm>
            <a:off x="6189574" y="4031590"/>
            <a:ext cx="285293" cy="285293"/>
          </a:xfrm>
          <a:prstGeom prst="rect">
            <a:avLst/>
          </a:prstGeom>
        </p:spPr>
      </p:pic>
      <p:sp>
        <p:nvSpPr>
          <p:cNvPr id="20" name="Text 14"/>
          <p:cNvSpPr/>
          <p:nvPr/>
        </p:nvSpPr>
        <p:spPr>
          <a:xfrm>
            <a:off x="6766560" y="3858768"/>
            <a:ext cx="4754880" cy="32004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Alternative-Investment Scrutiny</a:t>
            </a:r>
            <a:endParaRPr lang="en-US" sz="1400" dirty="0"/>
          </a:p>
        </p:txBody>
      </p:sp>
      <p:sp>
        <p:nvSpPr>
          <p:cNvPr id="21" name="Text 15"/>
          <p:cNvSpPr/>
          <p:nvPr/>
        </p:nvSpPr>
        <p:spPr>
          <a:xfrm>
            <a:off x="6766560" y="4178808"/>
            <a:ext cx="4754880" cy="777240"/>
          </a:xfrm>
          <a:prstGeom prst="rect">
            <a:avLst/>
          </a:prstGeom>
          <a:noFill/>
          <a:ln/>
        </p:spPr>
        <p:txBody>
          <a:bodyPr wrap="square" rtlCol="0" anchor="ctr"/>
          <a:lstStyle/>
          <a:p>
            <a:pPr marL="0" indent="0">
              <a:buNone/>
            </a:pPr>
            <a:r>
              <a:rPr lang="en-US" sz="1180" dirty="0">
                <a:solidFill>
                  <a:srgbClr val="22284A"/>
                </a:solidFill>
                <a:latin typeface="Calibri" pitchFamily="34" charset="0"/>
                <a:ea typeface="Calibri" pitchFamily="34" charset="-122"/>
                <a:cs typeface="Calibri" pitchFamily="34" charset="-120"/>
              </a:rPr>
              <a:t>Private equity, private credit, and hedge funds draw extra attention: layered fees, illiquidity, valuation lag, and placement-agent disclosure.</a:t>
            </a:r>
            <a:endParaRPr lang="en-US" sz="1180" dirty="0"/>
          </a:p>
        </p:txBody>
      </p:sp>
      <p:sp>
        <p:nvSpPr>
          <p:cNvPr id="22" name="Shape 16"/>
          <p:cNvSpPr/>
          <p:nvPr/>
        </p:nvSpPr>
        <p:spPr>
          <a:xfrm>
            <a:off x="640080" y="3977640"/>
            <a:ext cx="5120640" cy="1737360"/>
          </a:xfrm>
          <a:prstGeom prst="roundRect">
            <a:avLst>
              <a:gd name="adj" fmla="val 4211"/>
            </a:avLst>
          </a:prstGeom>
          <a:solidFill>
            <a:srgbClr val="EDF2FC"/>
          </a:solidFill>
          <a:ln/>
        </p:spPr>
        <p:txBody>
          <a:bodyPr/>
          <a:lstStyle/>
          <a:p>
            <a:endParaRPr lang="en-US"/>
          </a:p>
        </p:txBody>
      </p:sp>
      <p:sp>
        <p:nvSpPr>
          <p:cNvPr id="23" name="Text 17"/>
          <p:cNvSpPr/>
          <p:nvPr/>
        </p:nvSpPr>
        <p:spPr>
          <a:xfrm>
            <a:off x="868680" y="4160520"/>
            <a:ext cx="4663440" cy="365760"/>
          </a:xfrm>
          <a:prstGeom prst="rect">
            <a:avLst/>
          </a:prstGeom>
          <a:noFill/>
          <a:ln/>
        </p:spPr>
        <p:txBody>
          <a:bodyPr wrap="square" rtlCol="0" anchor="ctr"/>
          <a:lstStyle/>
          <a:p>
            <a:pPr marL="0" indent="0">
              <a:buNone/>
            </a:pPr>
            <a:r>
              <a:rPr lang="en-US" sz="1400" b="1" dirty="0">
                <a:solidFill>
                  <a:srgbClr val="B8912B"/>
                </a:solidFill>
                <a:latin typeface="Calibri" pitchFamily="34" charset="0"/>
                <a:ea typeface="Calibri" pitchFamily="34" charset="-122"/>
                <a:cs typeface="Calibri" pitchFamily="34" charset="-120"/>
              </a:rPr>
              <a:t>Your best defense: the minutes.</a:t>
            </a:r>
            <a:endParaRPr lang="en-US" sz="1400" dirty="0"/>
          </a:p>
        </p:txBody>
      </p:sp>
      <p:sp>
        <p:nvSpPr>
          <p:cNvPr id="24" name="Text 18"/>
          <p:cNvSpPr/>
          <p:nvPr/>
        </p:nvSpPr>
        <p:spPr>
          <a:xfrm>
            <a:off x="868680" y="4526280"/>
            <a:ext cx="4663440" cy="1097280"/>
          </a:xfrm>
          <a:prstGeom prst="rect">
            <a:avLst/>
          </a:prstGeom>
          <a:noFill/>
          <a:ln/>
        </p:spPr>
        <p:txBody>
          <a:bodyPr wrap="square" rtlCol="0" anchor="ctr"/>
          <a:lstStyle/>
          <a:p>
            <a:pPr marL="0" indent="0">
              <a:buNone/>
            </a:pPr>
            <a:r>
              <a:rPr lang="en-US" sz="1250" dirty="0">
                <a:solidFill>
                  <a:srgbClr val="22284A"/>
                </a:solidFill>
                <a:latin typeface="Calibri" pitchFamily="34" charset="0"/>
                <a:ea typeface="Calibri" pitchFamily="34" charset="-122"/>
                <a:cs typeface="Calibri" pitchFamily="34" charset="-120"/>
              </a:rPr>
              <a:t>Board minutes should show what was considered, what experts advised, and why the decision was reasonable at the time it was made — prudence is judged prospectively, not with hindsight.</a:t>
            </a:r>
            <a:endParaRPr lang="en-US" sz="1250" dirty="0"/>
          </a:p>
        </p:txBody>
      </p:sp>
      <p:sp>
        <p:nvSpPr>
          <p:cNvPr id="25" name="Text 19"/>
          <p:cNvSpPr/>
          <p:nvPr/>
        </p:nvSpPr>
        <p:spPr>
          <a:xfrm>
            <a:off x="457200" y="6537960"/>
            <a:ext cx="8503920" cy="274320"/>
          </a:xfrm>
          <a:prstGeom prst="rect">
            <a:avLst/>
          </a:prstGeom>
          <a:noFill/>
          <a:ln/>
        </p:spPr>
        <p:txBody>
          <a:bodyPr wrap="square" rtlCol="0" anchor="ctr"/>
          <a:lstStyle/>
          <a:p>
            <a:pPr marL="0" indent="0" algn="l">
              <a:buNone/>
            </a:pPr>
            <a:r>
              <a:rPr lang="en-US" sz="900" dirty="0">
                <a:solidFill>
                  <a:srgbClr val="5B6485"/>
                </a:solidFill>
                <a:latin typeface="Calibri" pitchFamily="34" charset="0"/>
                <a:ea typeface="Calibri" pitchFamily="34" charset="-122"/>
                <a:cs typeface="Calibri" pitchFamily="34" charset="-120"/>
              </a:rPr>
              <a:t>TEXPERS Summer Educational Forum  |  Advanced Fiduciary Duties for Public Pension Trustees</a:t>
            </a:r>
            <a:endParaRPr lang="en-US" sz="900" dirty="0"/>
          </a:p>
        </p:txBody>
      </p:sp>
      <p:sp>
        <p:nvSpPr>
          <p:cNvPr id="26" name="Text 20"/>
          <p:cNvSpPr/>
          <p:nvPr/>
        </p:nvSpPr>
        <p:spPr>
          <a:xfrm>
            <a:off x="11338560" y="6537960"/>
            <a:ext cx="457200" cy="274320"/>
          </a:xfrm>
          <a:prstGeom prst="rect">
            <a:avLst/>
          </a:prstGeom>
          <a:noFill/>
          <a:ln/>
        </p:spPr>
        <p:txBody>
          <a:bodyPr wrap="square" rtlCol="0" anchor="ctr"/>
          <a:lstStyle/>
          <a:p>
            <a:pPr marL="0" indent="0" algn="r">
              <a:buNone/>
            </a:pPr>
            <a:r>
              <a:rPr lang="en-US" sz="900" dirty="0">
                <a:solidFill>
                  <a:srgbClr val="5B6485"/>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48C76A24802C4E9DFED61DFF069845" ma:contentTypeVersion="18" ma:contentTypeDescription="Create a new document." ma:contentTypeScope="" ma:versionID="a2eef04d3471056dabf6a49ddeeb51f8">
  <xsd:schema xmlns:xsd="http://www.w3.org/2001/XMLSchema" xmlns:xs="http://www.w3.org/2001/XMLSchema" xmlns:p="http://schemas.microsoft.com/office/2006/metadata/properties" xmlns:ns2="35a3e3c2-3ad1-4290-bc21-f52dbd57af02" xmlns:ns3="3110bd10-2b1f-4bd3-aae5-1d79e1c0f6ca" targetNamespace="http://schemas.microsoft.com/office/2006/metadata/properties" ma:root="true" ma:fieldsID="dc956711cfd44fcd3752e5e0306ae433" ns2:_="" ns3:_="">
    <xsd:import namespace="35a3e3c2-3ad1-4290-bc21-f52dbd57af02"/>
    <xsd:import namespace="3110bd10-2b1f-4bd3-aae5-1d79e1c0f6c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a3e3c2-3ad1-4290-bc21-f52dbd57af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89936de-e2b3-4f1d-b978-98718def93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10bd10-2b1f-4bd3-aae5-1d79e1c0f6c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c45d99d-0eb0-4754-8554-389f434ae28a}" ma:internalName="TaxCatchAll" ma:showField="CatchAllData" ma:web="3110bd10-2b1f-4bd3-aae5-1d79e1c0f6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110bd10-2b1f-4bd3-aae5-1d79e1c0f6ca" xsi:nil="true"/>
    <lcf76f155ced4ddcb4097134ff3c332f xmlns="35a3e3c2-3ad1-4290-bc21-f52dbd57af0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DA49EAA-16A1-482B-A5EE-310BC30EBE52}"/>
</file>

<file path=customXml/itemProps2.xml><?xml version="1.0" encoding="utf-8"?>
<ds:datastoreItem xmlns:ds="http://schemas.openxmlformats.org/officeDocument/2006/customXml" ds:itemID="{63D135EE-2F45-41DD-B9F6-D2BA8D285FA3}"/>
</file>

<file path=customXml/itemProps3.xml><?xml version="1.0" encoding="utf-8"?>
<ds:datastoreItem xmlns:ds="http://schemas.openxmlformats.org/officeDocument/2006/customXml" ds:itemID="{640B8073-B016-4A73-960B-8CF6F6A08442}"/>
</file>

<file path=docProps/app.xml><?xml version="1.0" encoding="utf-8"?>
<Properties xmlns="http://schemas.openxmlformats.org/officeDocument/2006/extended-properties" xmlns:vt="http://schemas.openxmlformats.org/officeDocument/2006/docPropsVTypes">
  <TotalTime>13</TotalTime>
  <Words>4393</Words>
  <Application>Microsoft Office PowerPoint</Application>
  <PresentationFormat>Custom</PresentationFormat>
  <Paragraphs>234</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Art Alfaro</cp:lastModifiedBy>
  <cp:revision>2</cp:revision>
  <dcterms:created xsi:type="dcterms:W3CDTF">2026-07-20T20:58:51Z</dcterms:created>
  <dcterms:modified xsi:type="dcterms:W3CDTF">2026-07-28T12:16:59Z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0x010100E248C76A24802C4E9DFED61DFF069845</vt:lpwstr>
  </property>
</Properties>
</file>